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304" r:id="rId12"/>
    <p:sldId id="269" r:id="rId13"/>
    <p:sldId id="270" r:id="rId14"/>
    <p:sldId id="30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98" r:id="rId25"/>
    <p:sldId id="299" r:id="rId26"/>
    <p:sldId id="306" r:id="rId27"/>
    <p:sldId id="303" r:id="rId28"/>
    <p:sldId id="301" r:id="rId29"/>
    <p:sldId id="307" r:id="rId30"/>
    <p:sldId id="302" r:id="rId31"/>
    <p:sldId id="300" r:id="rId32"/>
    <p:sldId id="280" r:id="rId33"/>
    <p:sldId id="281" r:id="rId34"/>
    <p:sldId id="297" r:id="rId35"/>
    <p:sldId id="308" r:id="rId36"/>
    <p:sldId id="282" r:id="rId37"/>
    <p:sldId id="283" r:id="rId38"/>
    <p:sldId id="309" r:id="rId39"/>
    <p:sldId id="284" r:id="rId40"/>
    <p:sldId id="28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260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556792"/>
            <a:ext cx="5712179" cy="3703830"/>
          </a:xfrm>
        </p:spPr>
        <p:txBody>
          <a:bodyPr>
            <a:normAutofit fontScale="925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Памятка </a:t>
            </a:r>
          </a:p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студентам</a:t>
            </a: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4000" b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безопасном поведении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летних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каникул</a:t>
            </a:r>
          </a:p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49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следует избегать купания в одиночку, так как в случае беды оказать помощь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после приема солнечной ванны нельзя бросаться в воду сразу; купание можно начинать только после некоторого отдыха в тени или сделать обтирание холодной водой в области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сердца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заходи на глубокое место, если не умеешь плавать или плаваешь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плохо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купайся в запрещенных местах,   пользуйся   пляжами   и   местами, специально отведенными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купания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ныряй в незнакомых местах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заплывай за буйки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не устраивай в воде игр, связанных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захватами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56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/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нельзя плавать на надувных матрасах и камерах (если плохо плаваешь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 пытайся плавать на бревнах, досках, самодельных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плотах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очень опасно купаться  в пьяном виде. «Пьяный в воде - наполовину утопленник» говорит народная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пословица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нельзя подплывать к моторным, парусным судам, весельным лодкам и другим 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плавсредствам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прыгать в  воду с неприспособленных для этих целей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сооружений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нельзя загрязнять и засорять водоемы и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берега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нельзя подавать крики ложной тревоги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364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условием безопасности на воде является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строгое  соблюдение правил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катания на лодке: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05" y="374903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49030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31729"/>
            <a:ext cx="24098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9420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нельзя выходить в плавание на неисправной и полностью необорудованной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лодке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перед посадкой в лодку, надо осмотреть ее и убедиться в наличии весел, руля, уключин, спасательного круга, спасательных жилетов по числу пассажиров,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черпака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для отлива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посадку в лодку производить, осторожно ступая посреди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настила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садиться на балки (скамейки) нужно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равномерно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● ни в коем случае нельзя садиться на борт лодки, пересаживаться с одного места на другое, а также переходить с одной лодки на другую, раскачивать лодку и нырять с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нее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4189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052736"/>
            <a:ext cx="6196405" cy="4670333"/>
          </a:xfrm>
        </p:spPr>
        <p:txBody>
          <a:bodyPr/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запрещается кататься на лодке детям до 16 лет без сопровождения взрослых, перегружать лодку сверх установленной нормы для этого типа лодки, пересекать курс моторных судов, близко находиться к ним и двигаться по судовому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ходу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опасно подставлять борт лодки параллельно идущей волне. Волну надо "резать" носом лодки поперек или под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углом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если лодка опрокинется, в первую очередь нужно оказать помощь тому, кто в ней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нуждается.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Лучше держаться всем пассажирам за лодку и общими усилиями толкать ее к берегу или на 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мелководье</a:t>
            </a: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3A447"/>
              </a:buClr>
            </a:pPr>
            <a:endParaRPr 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809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оказания первой помощи при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тепловом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солнечном ударах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утоплении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19145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3168352" cy="2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6841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Тепловой удар </a:t>
            </a:r>
            <a:r>
              <a:rPr lang="ru-RU" b="1" dirty="0" smtClean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возникает в результате общего перегрева организма при длительном воздействии высокой температуры.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Признаками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теплового удара являются сильная жажда, одышка, сердцебиение, головокружение. В дальнейшем температура тела повышается до 38-40 °С, появляется рвота, может наступить потеря сознания. Если у пострадавшего прекратилось дыхание, до прибытия «скорой помощи» следует проводить искусственное дыхание.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7375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399813" cy="48143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Первая медицинская помощь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тепловом ударе включает комплекс мероприятий: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Перенести пострадавшего в прохладное место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Снять стесняющую одежду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Положить на голову, сердце, позвоночник холод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Дать понюхать нашатырный спирт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Дать подышать кислородом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Дать подсоленную воду, холодный чай (по 75 – 100 мл)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 Вызвать «скорую 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2514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2317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Солнечный удар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наступает при прямом действии солнечных лучей на непокрытую голову. Его симптомами являются головокружение, головная боль, учащение или замедление пульса, временное нарушение ориентирования в окружающей обстановке. Затем может последовать помутнение и потеря сознания. Помощь пострадавшему осуществляется в том же порядке, что и при тепловом ударе.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4631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196405" cy="4886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того чтобы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избежать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теплового и солнечного ударов, необходимо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работы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оведения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помещениях с </a:t>
            </a: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повышенной температурой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на </a:t>
            </a:r>
            <a:r>
              <a:rPr lang="ru-RU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солнцепеке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Употребляя некрепкий чай и квас, следует поддерживать в организме водно-солевое равновесие. В жарком климате часы работы должны приходиться на наименее опасное время суток.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88854"/>
            <a:ext cx="2209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0222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196752"/>
            <a:ext cx="6768752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безопасного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поведения при </a:t>
            </a:r>
            <a:r>
              <a:rPr lang="ru-RU" sz="4000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лесном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пожаре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3312220" cy="218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656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употребление в жару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алкогольных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напитков резко нарушает терморегуляцию организма и может вызвать тепловой удар.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93096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3780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Утопление наступает в результате погружения человека в воду или иную жидкость, под влиянием которой развиваются острые нарушения функций жизненно важных систем организма. Среди причин, ведущих к утоплению, главное место занимает эмоциональный фактор - страх, часто связанный не с реальной, а с мнимой опасностью. Другими причинами утопления могут служить температура и большая скорость течения воды, водовороты, ключевые источники, штормы, неумение плавать, переутомление, болезненное состояние, травмы при прыжках в воду, нарушение сердечной деятельности при плавании под водой.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9182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64704"/>
            <a:ext cx="7128792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Спасать тонущего человека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обычно приходится вплавь. Если он еще держится на поверхности, следует подплывать к нему сзади, чтобы избежать захвата с его стороны. В случае захвата лучше погрузиться с тонущим в воду. Он, пытаясь остаться на поверхности, как правило, отпускает спасателя. Если тонущий погрузился в воду, надо нырнуть и стараться обнаружить его. Найдя тонущего, необходимо взять его за руку или за волосы и, оттолкнувшись от дна, всплыть на поверхность. Доставив пострадавшего на берег, приступают к оказанию первой медицинской помощи: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495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6323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пострадавший находится в сознании: уложить на жесткую поверхность; раздеть и растереть руками или сухим полотенцем; дать горячий чай или кофе; укутать одеялом и дать отдохнуть.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сознание отсутствует, но сохранены дыхание и пульс: освободить рот от ила, тины, рвотных масс; насухо обтереть пострадавшего; дать вдохнуть нашатырный спирт.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отсутствуют дыхание и сердечная деятельность: удалить воду из дыхательных путей пострадавшего;  освободить рот от ила, тины, рвотных масс; уложить на спину, запрокинуть голову и вытянуть язык; делать искусственное дыхание и непрямой массаж сердца.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«скорую помощь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99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Безопасное </a:t>
            </a:r>
            <a:r>
              <a:rPr lang="ru-RU" dirty="0"/>
              <a:t>поведение при грозе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920"/>
            <a:ext cx="2577075" cy="193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429000"/>
            <a:ext cx="3331257" cy="22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464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620688"/>
            <a:ext cx="6196405" cy="48143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Безопасное поведение при грозе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квартире, доме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Вы находитесь в сельской местности: закройте окна, двери, дымоходы и вентиляционные отверстия.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-- - 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растапливайте печь, поскольку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высокотемпературные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газы, выходящие из печной трубы, имеют низкое сопротивление. Не разговаривайте по мобильному телефону.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время ударов молнии не подходите близко к электропроводке,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молниеотводу,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водостокам с крыш, антенне, не стойте рядом с окном, по возможности выключите телевизор, радио и другие электробытовые приборы. 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5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/>
          </a:bodyPr>
          <a:lstStyle/>
          <a:p>
            <a:pPr marL="0" lvl="0" indent="0" algn="ctr">
              <a:buClr>
                <a:srgbClr val="F3A447"/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улице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ctr">
              <a:buClr>
                <a:srgbClr val="F3A447"/>
              </a:buClr>
              <a:buNone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Покиньте открытое пространство, укройтесь в помещении, в подъезде любого дома; спрячьтесь под козырьком здания, но не прикасайтесь к стене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Остерегайтесь находиться вблизи высоких столбов, мачт освещения, рекламных щитов и т.д.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Если гроза застигла вас на велосипеде или мотоцикле, прекратите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движение и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переждите грозу на расстоянии примерно 30 м от них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041149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автомобиле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Не двигайтесь во время грозы на автомобиле, так как гроза, как правило, сопровождается ливнем, ухудшающим видимость на дороге, а вспышка молнии может ослепить и вызвать, как следствие, аварию.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Плотно закройте окна и двери, опустите антенну и заглушите двигатель.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Не прикасайтесь к ручкам дверей и другим металлическим деталям, в том числе и к мобильным телефонам.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53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лесу, парке: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Не используйте для укрытия высокие деревья. Наиболее опасны: дуб, тополь, ель, сосна. Дерево при ударе молнии расщепляется и может загореться. Держитесь на расстоянии не менее 30 м от отдельно стоящего дерева.</a:t>
            </a: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Наличие пораженных молнией деревьев свидетельствует, что грунт здесь имеет высокую электропроводность и удар молнии в этот участок наиболее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вероятен.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Если гроза застала в лесопарке – укройтесь на участке с низкорослыми деревьями.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6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24744"/>
            <a:ext cx="6196405" cy="4598325"/>
          </a:xfrm>
        </p:spPr>
        <p:txBody>
          <a:bodyPr/>
          <a:lstStyle/>
          <a:p>
            <a:pPr marL="0" lvl="0" indent="0" algn="ctr">
              <a:buClr>
                <a:srgbClr val="F3A447"/>
              </a:buClr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водоеме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 algn="ctr">
              <a:buClr>
                <a:srgbClr val="F3A447"/>
              </a:buClr>
              <a:buNone/>
            </a:pPr>
            <a:endParaRPr lang="ru-RU" sz="17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7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Если гроза застала в водоеме - выйдите из воды, отойдите подальше от берега, спрячьтесь в укрытии (им может послужить овраг). Не ложитесь на дно укрытия, а сядьте, обхватив ноги руками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При нахождении  в лодке немедленно гребите к берегу.</a:t>
            </a:r>
          </a:p>
          <a:p>
            <a:pPr lvl="0">
              <a:buClr>
                <a:srgbClr val="F3A447"/>
              </a:buClr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Не пользуйтесь мобильным телефоном во время грозы. При попадании молнии в телефон, поражение наступит или от взрыва аппарата или от концентрированного разряда.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580528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лесных пожаров в большинстве случаев является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беспечность  человека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Низовой пожар выжигает лесную подстилку, валежник, подлесок. Его скорость может быть от  0,1 до 3 м/мин. Верховой пожар распространяется по кронам деревьев. Его скорость может достигать 100 м/мин по направлению ветра.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49080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25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39604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поведения при появлении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шаровой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молнии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При появлении рядом молнии не бегите, чтобы не создавать поток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По возможности сохраняйте спокойствие и 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двигайтесь.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Не приближайтесь к ней, не касайтесь каким-либо предметом, так как может произойти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взрыв.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- Находясь в помещении, ложитесь на пол, спрячьтесь под стол или кровать и выжидайте: через 2-5 минут молния  исчезнет или взорвется. После взрыва шаровой молнии может начаться пожар.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224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Если ударила молния: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прежде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всего, потерпевшего необходимо раздеть, облить голову холодной водой и, по возможности, обернуть тело мокрым холодным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покрывалом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если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человек еще не пришел в себя, необходимо сделать искусственное дыхание «рот в рот» и как можно быстрее вызвать медицинскую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07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</a:t>
            </a:r>
            <a:r>
              <a:rPr lang="ru-RU" b="1" dirty="0">
                <a:solidFill>
                  <a:srgbClr val="326036"/>
                </a:solidFill>
              </a:rPr>
              <a:t>безопасного</a:t>
            </a:r>
            <a:r>
              <a:rPr lang="ru-RU" dirty="0"/>
              <a:t> поведения  в общественных местах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86658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86658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45" y="3429000"/>
            <a:ext cx="12192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36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836712"/>
            <a:ext cx="6768752" cy="48863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Откажись от употребления напитков, содержащих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алкоголь.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Русский язык так красив и богат, что любую мысль можно выразить без использования нецензурной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лексики.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Уважай окружающих – если куришь, то делай это в специально организованных местах или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дома.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Наш город красив – много цветов, удобных скамеек, детских площадок. Берегите их, сохраняйте чистыми и целыми.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Даже очень хороший автомобиль не остановится сразу: береги свою жизнь, переходи дорогу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аккуратно и только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там, где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разрешено.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Уважай своих и чужих соседей – после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часов соблюдай тишину!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7062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6805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России существует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уголовная ответственность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 незаконное хранение наркотических средств, психотропных веществ и прекурсоров.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ействует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Закон «О наркотических средствах, психотропных веществах и их прекурсорах», в Уголовном Кодексе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имеются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статьи, за совершение которых предусматривается наказание в виде лишения свободы:</a:t>
            </a: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176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3A447"/>
              </a:buClr>
              <a:buNone/>
            </a:pPr>
            <a:r>
              <a:rPr lang="ru-RU" sz="1600" b="1" dirty="0" smtClean="0"/>
              <a:t> 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Статья </a:t>
            </a: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228.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Незаконные приобретение, хранение, перевозка, изготовление, переработка наркотических средств, психотропных веществ или их аналогов, а также незаконные приобретение, хранение, перевозка растений, содержащих наркотические средства или психотропные вещества, либо их частей, содержащих наркотические средства или психотропные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вещества.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Статья 229.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Хищение либо вымогательство наркотических средств или психотропных веществ, а также растений, содержащих наркотические средства или психотропные вещества, либо их частей, содержащих наркотические средства или психотропные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вещества.</a:t>
            </a:r>
            <a:endParaRPr lang="ru-RU" sz="1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Статья 231.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Незаконное культивирование растений, содержащих наркотические средства или психотропные вещества либо их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прекурсоры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Статья 230.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Склонение к потреблению наркотических средств, психотропных веществ или их аналогов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F3A447"/>
              </a:buCl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Статья 232.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Организация либо содержание притонов или систематическое предоставление помещений для потребления наркотических средств, психотропных веществ или их аналогов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Статья 234.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Незаконный оборот сильнодействующих или ядовитых веществ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целях сбыта («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спайс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1522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безопасного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поведения в сети Интернет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97857"/>
            <a:ext cx="2088000" cy="179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226559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349320" cy="47423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Подумай, прежде чем выслать виртуальному другу информацию о себе и свои личные фотографии. Ты не можешь знать, как он их будет использовать. Фотографии, попав в виртуальное пространство, остаются там надолго. Размещая свои не очень приличные фотографии, подумай о том, что их могут увидеть твои друзья, родители, знакомые.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 Ты не знаешь, кем твой виртуальный друг может оказаться в реальной жизни. Если ты решишь встретиться с человеком, которого знаешь только по общению в Интернете,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пригласи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собой на встречу друга из реального мира. Выбирай для встреч людные места и светлое время суток.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6510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F3A447"/>
              </a:buClr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сети Интернет, как и в обычной жизни, встречаются разные люди. Ради собственного развлечения они могут обидеть тебя, устроить травлю. Такие люди могут встретиться на форумах и чатах. Помни: ты не виноват, если получил оскорбительное сообщение! Ни в коем случае не стоит общаться с таким человеком и тем более пытаться ответить ему тем же. Просто прекрати общение. 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Если тебе угрожают по Интернету, обязательно расскажи об этом родителям, друзьям или знакомым, которым ты доверяешь. Помни: то, о чем ты читаешь или что видишь в Интернете, не всегда является правдой.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Будь культурным пользователем Интернета. Каким будет виртуальный мир - во многом зависит от тебя.</a:t>
            </a:r>
          </a:p>
          <a:p>
            <a:pPr marL="0" lvl="0" indent="0">
              <a:buClr>
                <a:srgbClr val="F3A447"/>
              </a:buClr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● Старайся быть дружелюбным с другими пользователями, ни в коем случае не пиши грубых слов, не провоцируй собеседника. Нельзя использовать сеть для хулиганства и угроз!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7157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2594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Помни</a:t>
            </a:r>
            <a:r>
              <a:rPr lang="ru-RU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твои родители всегда готовы тебя выслушать, помочь и защитить.</a:t>
            </a:r>
            <a:br>
              <a:rPr lang="ru-RU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1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1"/>
            <a:ext cx="6196405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 пожароопасный сезон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лесу запрещено: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50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277" y="260648"/>
            <a:ext cx="6965245" cy="433961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414908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32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Пользоваться открытым огнем (бросать горящие спички, окурки, вытряхивать горячую золу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Заправлять топливные баки, использовать транспортные средства с неисправной системой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питания.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Курить или пользоваться открытым огнем вблизи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машин.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Оставлять на освещаемых солнцем местах бутылки или осколки стекла, которые могут стать зажигательными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линзами.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Выжигать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траву.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● Разводить костры (при необходимости – только в мангалах).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67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340768"/>
            <a:ext cx="6196405" cy="4382301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400" b="1" dirty="0">
                <a:solidFill>
                  <a:srgbClr val="326036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выйти из горящего леса: 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68960"/>
            <a:ext cx="2293615" cy="169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117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908720"/>
            <a:ext cx="6196405" cy="48143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всех находящихся поблизости о необходимости покинуть опасную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направление ветра, направление распространения огня. Выберите маршрут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леса.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наветренную сторону быстро, перпендикулярно направлению движения огня (параллельно фронту пожара), дышите через мокрый платок.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 невозможен, то войдите в водоем или накройтесь мокрой одеждой.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Двигайтесь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сторону дороги, просеки, водоема, в поле.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Оказавшись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открытом пространстве или поляне, дышите воздухом возле земли – он менее задымлен.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выхода из зоны пожара сообщите о его месте, размерах и характере в администрацию населенного пункта или МЧС.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664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 пытайтесь сами тушить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пожар.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● Двигайтесь против ветра, внимательно осматривая и ощупывая шестом дорогу.</a:t>
            </a:r>
          </a:p>
          <a:p>
            <a:pPr marL="0" indent="0" algn="ctr"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Горячая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земля и дым из нее показывает, что торф выгорает, образуя пустоты, в которые можно провалиться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сгореть!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8" y="4143375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642" y="4143375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86709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196752"/>
            <a:ext cx="6965245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</a:t>
            </a:r>
            <a:r>
              <a:rPr lang="ru-RU" b="1" dirty="0" smtClean="0">
                <a:solidFill>
                  <a:srgbClr val="C00000"/>
                </a:solidFill>
              </a:rPr>
              <a:t>безопасного </a:t>
            </a:r>
            <a:r>
              <a:rPr lang="ru-RU" dirty="0" smtClean="0"/>
              <a:t>поведения на воде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133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49080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2420888"/>
            <a:ext cx="2419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84687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426</TotalTime>
  <Words>2124</Words>
  <Application>Microsoft Office PowerPoint</Application>
  <PresentationFormat>Экран (4:3)</PresentationFormat>
  <Paragraphs>136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Кнопка</vt:lpstr>
      <vt:lpstr>     </vt:lpstr>
      <vt:lpstr> Правила безопасного поведения при лесном пожаре </vt:lpstr>
      <vt:lpstr>Слайд 3</vt:lpstr>
      <vt:lpstr>Слайд 4</vt:lpstr>
      <vt:lpstr>Слайд 5</vt:lpstr>
      <vt:lpstr>Слайд 6</vt:lpstr>
      <vt:lpstr>Слайд 7</vt:lpstr>
      <vt:lpstr>Слайд 8</vt:lpstr>
      <vt:lpstr>Правила безопасного поведения на воде </vt:lpstr>
      <vt:lpstr>Слайд 10</vt:lpstr>
      <vt:lpstr>Слайд 11</vt:lpstr>
      <vt:lpstr>    Важным условием безопасности на воде является строгое  соблюдение правил катания на лодке: </vt:lpstr>
      <vt:lpstr>Слайд 13</vt:lpstr>
      <vt:lpstr>Слайд 14</vt:lpstr>
      <vt:lpstr>   Правила оказания первой помощи при тепловом, солнечном ударах и утоплении </vt:lpstr>
      <vt:lpstr>Слайд 16</vt:lpstr>
      <vt:lpstr>Слайд 17</vt:lpstr>
      <vt:lpstr>Слайд 18</vt:lpstr>
      <vt:lpstr>Слайд 19</vt:lpstr>
      <vt:lpstr>     Помните, что употребление в жару алкогольных напитков резко нарушает терморегуляцию организма и может вызвать тепловой удар. </vt:lpstr>
      <vt:lpstr>Слайд 21</vt:lpstr>
      <vt:lpstr>Слайд 22</vt:lpstr>
      <vt:lpstr>Слайд 23</vt:lpstr>
      <vt:lpstr>  Безопасное поведение при грозе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Правила безопасного поведения  в общественных местах</vt:lpstr>
      <vt:lpstr>Слайд 33</vt:lpstr>
      <vt:lpstr>Слайд 34</vt:lpstr>
      <vt:lpstr>Слайд 35</vt:lpstr>
      <vt:lpstr> Правила безопасного поведения в сети Интернет </vt:lpstr>
      <vt:lpstr>Слайд 37</vt:lpstr>
      <vt:lpstr>Слайд 38</vt:lpstr>
      <vt:lpstr>  Помни: твои родители всегда готовы тебя выслушать, помочь и защитить.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cp:lastModifiedBy>User</cp:lastModifiedBy>
  <cp:revision>31</cp:revision>
  <dcterms:modified xsi:type="dcterms:W3CDTF">2020-05-27T07:45:22Z</dcterms:modified>
</cp:coreProperties>
</file>