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9" r:id="rId4"/>
    <p:sldId id="260" r:id="rId5"/>
    <p:sldId id="261" r:id="rId6"/>
    <p:sldId id="262" r:id="rId7"/>
    <p:sldId id="264" r:id="rId8"/>
    <p:sldId id="257" r:id="rId9"/>
    <p:sldId id="269" r:id="rId10"/>
    <p:sldId id="271" r:id="rId11"/>
    <p:sldId id="274" r:id="rId12"/>
    <p:sldId id="272" r:id="rId13"/>
    <p:sldId id="273"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08.11.2023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08.11.2023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08.11.2023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08.11.2023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fif"/></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ulture.ru/persons/12393/pavel-bazhov"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nashural.ru/culture/ural-characters/pavel-bazhov/"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ulture.ru/s/goroda/ekaterinburg/"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ctrTitle"/>
          </p:nvPr>
        </p:nvSpPr>
        <p:spPr>
          <a:xfrm>
            <a:off x="467544" y="1844824"/>
            <a:ext cx="8280920" cy="1261664"/>
          </a:xfrm>
        </p:spPr>
        <p:txBody>
          <a:bodyPr>
            <a:normAutofit fontScale="90000"/>
          </a:bodyPr>
          <a:lstStyle/>
          <a:p>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4000" b="1" dirty="0" smtClean="0">
                <a:latin typeface="Times New Roman" pitchFamily="18" charset="0"/>
                <a:cs typeface="Times New Roman" pitchFamily="18" charset="0"/>
              </a:rPr>
              <a:t>Бажов Павел Петрович (1879-1950)</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endParaRPr lang="ru-RU" sz="40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11560" y="4725144"/>
            <a:ext cx="8208912" cy="1872208"/>
          </a:xfrm>
        </p:spPr>
        <p:txBody>
          <a:bodyPr>
            <a:normAutofit fontScale="40000" lnSpcReduction="20000"/>
          </a:bodyPr>
          <a:lstStyle/>
          <a:p>
            <a:pPr algn="r">
              <a:lnSpc>
                <a:spcPct val="120000"/>
              </a:lnSpc>
              <a:spcBef>
                <a:spcPts val="0"/>
              </a:spcBef>
            </a:pPr>
            <a:r>
              <a:rPr lang="ru-RU" sz="4500" dirty="0" smtClean="0">
                <a:solidFill>
                  <a:schemeClr val="tx1"/>
                </a:solidFill>
                <a:latin typeface="Times New Roman" pitchFamily="18" charset="0"/>
                <a:cs typeface="Times New Roman" pitchFamily="18" charset="0"/>
              </a:rPr>
              <a:t>Выполнила:</a:t>
            </a:r>
          </a:p>
          <a:p>
            <a:pPr algn="r">
              <a:lnSpc>
                <a:spcPct val="120000"/>
              </a:lnSpc>
              <a:spcBef>
                <a:spcPts val="0"/>
              </a:spcBef>
            </a:pPr>
            <a:r>
              <a:rPr lang="ru-RU" sz="4500" dirty="0" smtClean="0">
                <a:solidFill>
                  <a:schemeClr val="tx1"/>
                </a:solidFill>
                <a:latin typeface="Times New Roman" pitchFamily="18" charset="0"/>
                <a:cs typeface="Times New Roman" pitchFamily="18" charset="0"/>
              </a:rPr>
              <a:t>Каримова Карина Александровна</a:t>
            </a:r>
          </a:p>
          <a:p>
            <a:pPr algn="r">
              <a:lnSpc>
                <a:spcPct val="120000"/>
              </a:lnSpc>
              <a:spcBef>
                <a:spcPts val="0"/>
              </a:spcBef>
            </a:pPr>
            <a:r>
              <a:rPr lang="ru-RU" sz="4500" dirty="0" smtClean="0">
                <a:solidFill>
                  <a:schemeClr val="tx1"/>
                </a:solidFill>
                <a:latin typeface="Times New Roman" pitchFamily="18" charset="0"/>
                <a:cs typeface="Times New Roman" pitchFamily="18" charset="0"/>
              </a:rPr>
              <a:t>Студентка группы</a:t>
            </a:r>
          </a:p>
          <a:p>
            <a:pPr algn="r">
              <a:lnSpc>
                <a:spcPct val="120000"/>
              </a:lnSpc>
              <a:spcBef>
                <a:spcPts val="0"/>
              </a:spcBef>
            </a:pPr>
            <a:r>
              <a:rPr lang="ru-RU" sz="4500" dirty="0" smtClean="0">
                <a:solidFill>
                  <a:schemeClr val="tx1"/>
                </a:solidFill>
                <a:latin typeface="Times New Roman" pitchFamily="18" charset="0"/>
                <a:cs typeface="Times New Roman" pitchFamily="18" charset="0"/>
              </a:rPr>
              <a:t> Д112 </a:t>
            </a:r>
            <a:r>
              <a:rPr lang="ru-RU" sz="4500" dirty="0" smtClean="0">
                <a:solidFill>
                  <a:schemeClr val="tx1"/>
                </a:solidFill>
                <a:latin typeface="Times New Roman" pitchFamily="18" charset="0"/>
                <a:cs typeface="Times New Roman" pitchFamily="18" charset="0"/>
              </a:rPr>
              <a:t>«Дошкольное образование»</a:t>
            </a:r>
            <a:endParaRPr lang="ru-RU" sz="4500" dirty="0" smtClean="0">
              <a:solidFill>
                <a:schemeClr val="tx1"/>
              </a:solidFill>
              <a:latin typeface="Times New Roman" pitchFamily="18" charset="0"/>
              <a:cs typeface="Times New Roman" pitchFamily="18" charset="0"/>
            </a:endParaRPr>
          </a:p>
          <a:p>
            <a:pPr algn="r">
              <a:lnSpc>
                <a:spcPct val="120000"/>
              </a:lnSpc>
              <a:spcBef>
                <a:spcPts val="0"/>
              </a:spcBef>
            </a:pPr>
            <a:endParaRPr lang="ru-RU" sz="4500" dirty="0" smtClean="0">
              <a:solidFill>
                <a:schemeClr val="tx1"/>
              </a:solidFill>
              <a:latin typeface="Times New Roman" pitchFamily="18" charset="0"/>
              <a:cs typeface="Times New Roman" pitchFamily="18" charset="0"/>
            </a:endParaRPr>
          </a:p>
          <a:p>
            <a:pPr>
              <a:lnSpc>
                <a:spcPct val="120000"/>
              </a:lnSpc>
              <a:spcBef>
                <a:spcPts val="0"/>
              </a:spcBef>
            </a:pPr>
            <a:r>
              <a:rPr lang="ru-RU" sz="4500" dirty="0" smtClean="0">
                <a:solidFill>
                  <a:schemeClr val="tx1"/>
                </a:solidFill>
                <a:latin typeface="Times New Roman" pitchFamily="18" charset="0"/>
                <a:cs typeface="Times New Roman" pitchFamily="18" charset="0"/>
              </a:rPr>
              <a:t>Северск  2023 </a:t>
            </a:r>
            <a:endParaRPr lang="ru-RU" sz="4500" dirty="0">
              <a:solidFill>
                <a:schemeClr val="tx1"/>
              </a:solidFill>
              <a:latin typeface="Times New Roman" pitchFamily="18" charset="0"/>
              <a:cs typeface="Times New Roman" pitchFamily="18" charset="0"/>
            </a:endParaRPr>
          </a:p>
          <a:p>
            <a:endParaRPr lang="ru-RU" sz="2800" dirty="0">
              <a:solidFill>
                <a:schemeClr val="tx1"/>
              </a:solidFill>
              <a:latin typeface="Times New Roman" pitchFamily="18" charset="0"/>
              <a:cs typeface="Times New Roman"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560" y="116632"/>
            <a:ext cx="1087040" cy="1087040"/>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7624" y="184894"/>
            <a:ext cx="1572208" cy="912289"/>
          </a:xfrm>
          <a:prstGeom prst="rect">
            <a:avLst/>
          </a:prstGeom>
        </p:spPr>
      </p:pic>
      <p:sp>
        <p:nvSpPr>
          <p:cNvPr id="8" name="Прямоугольник 7"/>
          <p:cNvSpPr/>
          <p:nvPr/>
        </p:nvSpPr>
        <p:spPr>
          <a:xfrm>
            <a:off x="3257016" y="184894"/>
            <a:ext cx="4191856" cy="1077218"/>
          </a:xfrm>
          <a:prstGeom prst="rect">
            <a:avLst/>
          </a:prstGeom>
        </p:spPr>
        <p:txBody>
          <a:bodyPr wrap="square">
            <a:spAutoFit/>
          </a:bodyPr>
          <a:lstStyle/>
          <a:p>
            <a:pPr algn="ctr"/>
            <a:r>
              <a:rPr lang="ru-RU" sz="1600" dirty="0" smtClean="0">
                <a:latin typeface="Times New Roman" pitchFamily="18" charset="0"/>
                <a:cs typeface="Times New Roman" pitchFamily="18" charset="0"/>
              </a:rPr>
              <a:t>Областное государственное бюджетное профессиональное образовательное учреждение</a:t>
            </a:r>
          </a:p>
          <a:p>
            <a:pPr algn="ctr"/>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«Северский промышленный колледж» </a:t>
            </a:r>
            <a:endParaRPr lang="ru-RU" sz="1600" dirty="0"/>
          </a:p>
        </p:txBody>
      </p:sp>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194277"/>
            <a:ext cx="1048072" cy="818807"/>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68" y="3212976"/>
            <a:ext cx="2232248" cy="2521979"/>
          </a:xfrm>
          <a:prstGeom prst="rect">
            <a:avLst/>
          </a:prstGeom>
        </p:spPr>
      </p:pic>
    </p:spTree>
    <p:extLst>
      <p:ext uri="{BB962C8B-B14F-4D97-AF65-F5344CB8AC3E}">
        <p14:creationId xmlns:p14="http://schemas.microsoft.com/office/powerpoint/2010/main" val="3845534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598"/>
            <a:ext cx="9144000" cy="6858000"/>
          </a:xfrm>
          <a:prstGeom prst="rect">
            <a:avLst/>
          </a:prstGeom>
        </p:spPr>
      </p:pic>
      <p:sp>
        <p:nvSpPr>
          <p:cNvPr id="3" name="Подзаголовок 2"/>
          <p:cNvSpPr>
            <a:spLocks noGrp="1"/>
          </p:cNvSpPr>
          <p:nvPr>
            <p:ph type="subTitle" idx="1"/>
          </p:nvPr>
        </p:nvSpPr>
        <p:spPr>
          <a:xfrm>
            <a:off x="467544" y="836712"/>
            <a:ext cx="8208912" cy="1368152"/>
          </a:xfrm>
        </p:spPr>
        <p:txBody>
          <a:bodyPr>
            <a:normAutofit/>
          </a:bodyPr>
          <a:lstStyle/>
          <a:p>
            <a:pPr algn="just"/>
            <a:r>
              <a:rPr lang="ru-RU" sz="1800" dirty="0" smtClean="0">
                <a:solidFill>
                  <a:schemeClr val="tx1"/>
                </a:solidFill>
                <a:latin typeface="Times New Roman" pitchFamily="18" charset="0"/>
                <a:cs typeface="Times New Roman" pitchFamily="18" charset="0"/>
              </a:rPr>
              <a:t>	</a:t>
            </a:r>
            <a:r>
              <a:rPr lang="ru-RU" sz="1800" dirty="0">
                <a:solidFill>
                  <a:schemeClr val="tx1"/>
                </a:solidFill>
                <a:latin typeface="Times New Roman" pitchFamily="18" charset="0"/>
                <a:cs typeface="Times New Roman" pitchFamily="18" charset="0"/>
              </a:rPr>
              <a:t>Скончался 3 декабря 1950 года в Москве от рака лёгких. Гроб с телом писателя был перевезен из Москвы в Свердловск. Церемония прощания прошла в Свердловской филармонии. Похоронен 10 декабря </a:t>
            </a:r>
            <a:r>
              <a:rPr lang="ru-RU" sz="1800" dirty="0" smtClean="0">
                <a:solidFill>
                  <a:schemeClr val="tx1"/>
                </a:solidFill>
                <a:latin typeface="Times New Roman" pitchFamily="18" charset="0"/>
                <a:cs typeface="Times New Roman" pitchFamily="18" charset="0"/>
              </a:rPr>
              <a:t>в Свердловске.</a:t>
            </a:r>
            <a:r>
              <a:rPr lang="ru-RU" sz="1800" dirty="0">
                <a:solidFill>
                  <a:schemeClr val="tx1"/>
                </a:solidFill>
                <a:latin typeface="Times New Roman" pitchFamily="18" charset="0"/>
                <a:cs typeface="Times New Roman" pitchFamily="18" charset="0"/>
              </a:rPr>
              <a:t> Могила творца расположена на холме (центральная аллея</a:t>
            </a:r>
            <a:r>
              <a:rPr lang="ru-RU" sz="1800" dirty="0" smtClean="0">
                <a:solidFill>
                  <a:schemeClr val="tx1"/>
                </a:solidFill>
                <a:latin typeface="Times New Roman" pitchFamily="18" charset="0"/>
                <a:cs typeface="Times New Roman" pitchFamily="18" charset="0"/>
              </a:rPr>
              <a:t>)</a:t>
            </a:r>
            <a:r>
              <a:rPr lang="ru-RU" sz="1800" dirty="0">
                <a:solidFill>
                  <a:schemeClr val="tx1"/>
                </a:solidFill>
                <a:latin typeface="Times New Roman" pitchFamily="18" charset="0"/>
                <a:cs typeface="Times New Roman" pitchFamily="18" charset="0"/>
              </a:rPr>
              <a:t> на Ивановском кладбище</a:t>
            </a:r>
            <a:r>
              <a:rPr lang="ru-RU" sz="1800" dirty="0" smtClean="0">
                <a:solidFill>
                  <a:schemeClr val="tx1"/>
                </a:solidFill>
                <a:latin typeface="Times New Roman" pitchFamily="18" charset="0"/>
                <a:cs typeface="Times New Roman" pitchFamily="18" charset="0"/>
              </a:rPr>
              <a:t>.</a:t>
            </a:r>
            <a:endParaRPr lang="ru-RU" sz="1800" u="sng" dirty="0">
              <a:solidFill>
                <a:schemeClr val="tx1"/>
              </a:solidFill>
              <a:latin typeface="Times New Roman" pitchFamily="18" charset="0"/>
              <a:cs typeface="Times New Roman"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4510" y="2420888"/>
            <a:ext cx="5499858" cy="3960440"/>
          </a:xfrm>
          <a:prstGeom prst="rect">
            <a:avLst/>
          </a:prstGeom>
        </p:spPr>
      </p:pic>
    </p:spTree>
    <p:extLst>
      <p:ext uri="{BB962C8B-B14F-4D97-AF65-F5344CB8AC3E}">
        <p14:creationId xmlns:p14="http://schemas.microsoft.com/office/powerpoint/2010/main" val="3509088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Заголовок 2"/>
          <p:cNvSpPr>
            <a:spLocks noGrp="1"/>
          </p:cNvSpPr>
          <p:nvPr>
            <p:ph type="title"/>
          </p:nvPr>
        </p:nvSpPr>
        <p:spPr>
          <a:xfrm>
            <a:off x="457200" y="116632"/>
            <a:ext cx="8229600" cy="2736304"/>
          </a:xfrm>
        </p:spPr>
        <p:txBody>
          <a:bodyPr>
            <a:noAutofit/>
          </a:bodyPr>
          <a:lstStyle/>
          <a:p>
            <a:r>
              <a:rPr lang="ru-RU" sz="2200" dirty="0">
                <a:latin typeface="Times New Roman" pitchFamily="18" charset="0"/>
                <a:cs typeface="Times New Roman" pitchFamily="18" charset="0"/>
              </a:rPr>
              <a:t/>
            </a:r>
            <a:br>
              <a:rPr lang="ru-RU" sz="2200" dirty="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a:latin typeface="Times New Roman" pitchFamily="18" charset="0"/>
                <a:cs typeface="Times New Roman" pitchFamily="18" charset="0"/>
              </a:rPr>
              <a:t/>
            </a:r>
            <a:br>
              <a:rPr lang="ru-RU" sz="2200" dirty="0">
                <a:latin typeface="Times New Roman" pitchFamily="18" charset="0"/>
                <a:cs typeface="Times New Roman" pitchFamily="18" charset="0"/>
              </a:rPr>
            </a:br>
            <a:endParaRPr lang="ru-RU" sz="2200" dirty="0">
              <a:latin typeface="Times New Roman" pitchFamily="18" charset="0"/>
              <a:cs typeface="Times New Roman" pitchFamily="18" charset="0"/>
            </a:endParaRPr>
          </a:p>
        </p:txBody>
      </p:sp>
      <p:sp>
        <p:nvSpPr>
          <p:cNvPr id="5" name="TextBox 4"/>
          <p:cNvSpPr txBox="1"/>
          <p:nvPr/>
        </p:nvSpPr>
        <p:spPr>
          <a:xfrm>
            <a:off x="395536" y="118651"/>
            <a:ext cx="8352928" cy="584775"/>
          </a:xfrm>
          <a:prstGeom prst="rect">
            <a:avLst/>
          </a:prstGeom>
          <a:noFill/>
        </p:spPr>
        <p:txBody>
          <a:bodyPr wrap="square" rtlCol="0">
            <a:spAutoFit/>
          </a:bodyPr>
          <a:lstStyle/>
          <a:p>
            <a:pPr algn="ctr"/>
            <a:r>
              <a:rPr lang="ru-RU" sz="3200" b="1" dirty="0" smtClean="0">
                <a:latin typeface="Times New Roman" pitchFamily="18" charset="0"/>
                <a:cs typeface="Times New Roman" pitchFamily="18" charset="0"/>
              </a:rPr>
              <a:t>Интересные факты  из жизни П.П. Бажова</a:t>
            </a:r>
            <a:endParaRPr lang="ru-RU" sz="3200" b="1" dirty="0">
              <a:latin typeface="Times New Roman" pitchFamily="18" charset="0"/>
              <a:cs typeface="Times New Roman" pitchFamily="18" charset="0"/>
            </a:endParaRPr>
          </a:p>
        </p:txBody>
      </p:sp>
      <p:sp>
        <p:nvSpPr>
          <p:cNvPr id="8" name="Объект 7"/>
          <p:cNvSpPr>
            <a:spLocks noGrp="1"/>
          </p:cNvSpPr>
          <p:nvPr>
            <p:ph idx="1"/>
          </p:nvPr>
        </p:nvSpPr>
        <p:spPr>
          <a:xfrm>
            <a:off x="683568" y="836712"/>
            <a:ext cx="7920880" cy="5289451"/>
          </a:xfrm>
        </p:spPr>
        <p:txBody>
          <a:bodyPr>
            <a:normAutofit/>
          </a:bodyPr>
          <a:lstStyle/>
          <a:p>
            <a:pPr marL="0" indent="0">
              <a:buNone/>
            </a:pPr>
            <a:r>
              <a:rPr lang="ru-RU" sz="1800" dirty="0" smtClean="0"/>
              <a:t>	Существует </a:t>
            </a:r>
            <a:r>
              <a:rPr lang="ru-RU" sz="1800" dirty="0"/>
              <a:t>множество интересных фактов о жизни этого незаурядного человека.  Ниже будут приведены некоторые из множества: </a:t>
            </a:r>
            <a:endParaRPr lang="ru-RU" sz="1800" dirty="0" smtClean="0"/>
          </a:p>
          <a:p>
            <a:r>
              <a:rPr lang="ru-RU" sz="1800" dirty="0" smtClean="0"/>
              <a:t>О </a:t>
            </a:r>
            <a:r>
              <a:rPr lang="ru-RU" sz="1800" dirty="0"/>
              <a:t>Бажове известно, что он одним из первых принял революцию. Кроме того, руководил подавлением восстаний белой армии. Девизом «Красных орлов», в которую входил писатель, было «Долой изменников, насильников! Да здравствует власть рабочего класса и крестьянской бедноты</a:t>
            </a:r>
            <a:r>
              <a:rPr lang="ru-RU" sz="1800" dirty="0" smtClean="0"/>
              <a:t>».</a:t>
            </a:r>
          </a:p>
          <a:p>
            <a:r>
              <a:rPr lang="ru-RU" sz="1800" dirty="0" smtClean="0"/>
              <a:t> </a:t>
            </a:r>
            <a:r>
              <a:rPr lang="ru-RU" sz="1800" dirty="0"/>
              <a:t>Павел Петрович стал писателем в достаточно позднем возрасте</a:t>
            </a:r>
            <a:r>
              <a:rPr lang="ru-RU" sz="1800" dirty="0" smtClean="0"/>
              <a:t>.</a:t>
            </a:r>
          </a:p>
          <a:p>
            <a:r>
              <a:rPr lang="ru-RU" sz="1800" dirty="0" smtClean="0"/>
              <a:t> </a:t>
            </a:r>
            <a:r>
              <a:rPr lang="ru-RU" sz="1800" dirty="0"/>
              <a:t>Одним из псевдонимов Бажова было прозвище, вынесенное из детства «</a:t>
            </a:r>
            <a:r>
              <a:rPr lang="ru-RU" sz="1800" dirty="0" err="1"/>
              <a:t>Колдунков</a:t>
            </a:r>
            <a:r>
              <a:rPr lang="ru-RU" sz="1800" dirty="0"/>
              <a:t>». </a:t>
            </a:r>
            <a:endParaRPr lang="ru-RU" sz="1800" dirty="0" smtClean="0"/>
          </a:p>
          <a:p>
            <a:r>
              <a:rPr lang="ru-RU" sz="1800" dirty="0" smtClean="0"/>
              <a:t>Этим </a:t>
            </a:r>
            <a:r>
              <a:rPr lang="ru-RU" sz="1800" dirty="0"/>
              <a:t>человеком было создано новое направление в литературе, ныне называемое «советский сказ</a:t>
            </a:r>
            <a:r>
              <a:rPr lang="ru-RU" sz="1800" dirty="0" smtClean="0"/>
              <a:t>».</a:t>
            </a:r>
          </a:p>
          <a:p>
            <a:r>
              <a:rPr lang="ru-RU" sz="1800" dirty="0" smtClean="0"/>
              <a:t> </a:t>
            </a:r>
            <a:r>
              <a:rPr lang="ru-RU" sz="1800" dirty="0"/>
              <a:t>Писатель два раза избирался депутатом верховного совета СССР. </a:t>
            </a:r>
            <a:endParaRPr lang="ru-RU" sz="1800" dirty="0" smtClean="0"/>
          </a:p>
          <a:p>
            <a:r>
              <a:rPr lang="ru-RU" sz="1800" dirty="0" smtClean="0"/>
              <a:t>В </a:t>
            </a:r>
            <a:r>
              <a:rPr lang="ru-RU" sz="1800" dirty="0"/>
              <a:t>Москве имеется улица Бажова которая находится недалеко от улицы Малахитовая.</a:t>
            </a:r>
            <a:br>
              <a:rPr lang="ru-RU" sz="1800" dirty="0"/>
            </a:br>
            <a:endParaRPr lang="ru-RU" sz="1800" dirty="0" smtClean="0"/>
          </a:p>
          <a:p>
            <a:endParaRPr lang="ru-RU" sz="1800" dirty="0"/>
          </a:p>
        </p:txBody>
      </p:sp>
    </p:spTree>
    <p:extLst>
      <p:ext uri="{BB962C8B-B14F-4D97-AF65-F5344CB8AC3E}">
        <p14:creationId xmlns:p14="http://schemas.microsoft.com/office/powerpoint/2010/main" val="2510720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Заголовок 2"/>
          <p:cNvSpPr>
            <a:spLocks noGrp="1"/>
          </p:cNvSpPr>
          <p:nvPr>
            <p:ph type="title"/>
          </p:nvPr>
        </p:nvSpPr>
        <p:spPr>
          <a:xfrm>
            <a:off x="457200" y="116632"/>
            <a:ext cx="8229600" cy="2736304"/>
          </a:xfrm>
        </p:spPr>
        <p:txBody>
          <a:bodyPr>
            <a:noAutofit/>
          </a:bodyPr>
          <a:lstStyle/>
          <a:p>
            <a:r>
              <a:rPr lang="ru-RU" sz="2200" dirty="0">
                <a:latin typeface="Times New Roman" pitchFamily="18" charset="0"/>
                <a:cs typeface="Times New Roman" pitchFamily="18" charset="0"/>
              </a:rPr>
              <a:t/>
            </a:r>
            <a:br>
              <a:rPr lang="ru-RU" sz="2200" dirty="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a:latin typeface="Times New Roman" pitchFamily="18" charset="0"/>
                <a:cs typeface="Times New Roman" pitchFamily="18" charset="0"/>
              </a:rPr>
              <a:t/>
            </a:r>
            <a:br>
              <a:rPr lang="ru-RU" sz="2200" dirty="0">
                <a:latin typeface="Times New Roman" pitchFamily="18" charset="0"/>
                <a:cs typeface="Times New Roman" pitchFamily="18" charset="0"/>
              </a:rPr>
            </a:br>
            <a:endParaRPr lang="ru-RU" sz="2200" dirty="0">
              <a:latin typeface="Times New Roman" pitchFamily="18" charset="0"/>
              <a:cs typeface="Times New Roman" pitchFamily="18" charset="0"/>
            </a:endParaRPr>
          </a:p>
        </p:txBody>
      </p:sp>
      <p:sp>
        <p:nvSpPr>
          <p:cNvPr id="5" name="TextBox 4"/>
          <p:cNvSpPr txBox="1"/>
          <p:nvPr/>
        </p:nvSpPr>
        <p:spPr>
          <a:xfrm>
            <a:off x="395536" y="118651"/>
            <a:ext cx="8352928" cy="1077218"/>
          </a:xfrm>
          <a:prstGeom prst="rect">
            <a:avLst/>
          </a:prstGeom>
          <a:noFill/>
        </p:spPr>
        <p:txBody>
          <a:bodyPr wrap="square" rtlCol="0">
            <a:spAutoFit/>
          </a:bodyPr>
          <a:lstStyle/>
          <a:p>
            <a:pPr algn="ctr"/>
            <a:r>
              <a:rPr lang="ru-RU" sz="3200" b="1" dirty="0" smtClean="0">
                <a:latin typeface="Times New Roman" pitchFamily="18" charset="0"/>
                <a:cs typeface="Times New Roman" pitchFamily="18" charset="0"/>
              </a:rPr>
              <a:t>В презентации были использованы материалы  </a:t>
            </a:r>
            <a:endParaRPr lang="ru-RU" sz="3200" b="1" dirty="0">
              <a:latin typeface="Times New Roman" pitchFamily="18" charset="0"/>
              <a:cs typeface="Times New Roman" pitchFamily="18" charset="0"/>
            </a:endParaRPr>
          </a:p>
        </p:txBody>
      </p:sp>
      <p:sp>
        <p:nvSpPr>
          <p:cNvPr id="8" name="Объект 7"/>
          <p:cNvSpPr>
            <a:spLocks noGrp="1"/>
          </p:cNvSpPr>
          <p:nvPr>
            <p:ph idx="1"/>
          </p:nvPr>
        </p:nvSpPr>
        <p:spPr>
          <a:xfrm>
            <a:off x="395536" y="1600200"/>
            <a:ext cx="8208912" cy="4525963"/>
          </a:xfrm>
        </p:spPr>
        <p:txBody>
          <a:bodyPr/>
          <a:lstStyle/>
          <a:p>
            <a:pPr marL="457200" indent="-457200">
              <a:buAutoNum type="arabicPeriod"/>
            </a:pPr>
            <a:r>
              <a:rPr lang="en-US" sz="2000" dirty="0" smtClean="0"/>
              <a:t>https</a:t>
            </a:r>
            <a:r>
              <a:rPr lang="en-US" sz="2000" dirty="0"/>
              <a:t>://ru.wikipedia.org/wiki/</a:t>
            </a:r>
            <a:r>
              <a:rPr lang="ru-RU" sz="2000" dirty="0"/>
              <a:t>Бажов,_</a:t>
            </a:r>
            <a:r>
              <a:rPr lang="ru-RU" sz="2000" dirty="0" err="1"/>
              <a:t>Павел_Петрович</a:t>
            </a:r>
            <a:r>
              <a:rPr lang="en-US" sz="2000" dirty="0" smtClean="0"/>
              <a:t> </a:t>
            </a:r>
            <a:endParaRPr lang="ru-RU" sz="2000" dirty="0" smtClean="0"/>
          </a:p>
          <a:p>
            <a:pPr marL="457200" indent="-457200">
              <a:buAutoNum type="arabicPeriod" startAt="2"/>
            </a:pPr>
            <a:r>
              <a:rPr lang="en-US" sz="2000" dirty="0" smtClean="0">
                <a:hlinkClick r:id="rId3"/>
              </a:rPr>
              <a:t>https</a:t>
            </a:r>
            <a:r>
              <a:rPr lang="en-US" sz="2000" dirty="0">
                <a:hlinkClick r:id="rId3"/>
              </a:rPr>
              <a:t>://</a:t>
            </a:r>
            <a:r>
              <a:rPr lang="en-US" sz="2000" dirty="0" smtClean="0">
                <a:hlinkClick r:id="rId3"/>
              </a:rPr>
              <a:t>www.culture.ru/persons/12393/pavel-bazhov</a:t>
            </a:r>
            <a:endParaRPr lang="ru-RU" sz="2000" dirty="0" smtClean="0"/>
          </a:p>
          <a:p>
            <a:pPr marL="457200" indent="-457200">
              <a:buAutoNum type="arabicPeriod" startAt="2"/>
            </a:pPr>
            <a:r>
              <a:rPr lang="en-US" sz="2000" dirty="0">
                <a:hlinkClick r:id="rId4"/>
              </a:rPr>
              <a:t>https://nashural.ru/culture/ural-characters/pavel-bazhov</a:t>
            </a:r>
            <a:r>
              <a:rPr lang="en-US" sz="2000" dirty="0" smtClean="0">
                <a:hlinkClick r:id="rId4"/>
              </a:rPr>
              <a:t>/</a:t>
            </a:r>
            <a:endParaRPr lang="ru-RU" sz="2000" dirty="0" smtClean="0"/>
          </a:p>
          <a:p>
            <a:pPr marL="457200" indent="-457200">
              <a:buAutoNum type="arabicPeriod" startAt="2"/>
            </a:pPr>
            <a:r>
              <a:rPr lang="en-US" sz="2000" dirty="0"/>
              <a:t>https://www.nur.kz/family/school/1876631-biografia-bazova-tvorcestvo-i-licnaa-zizn-pisatela/</a:t>
            </a:r>
            <a:endParaRPr lang="ru-RU" sz="2000" dirty="0" smtClean="0"/>
          </a:p>
          <a:p>
            <a:pPr marL="457200" indent="-457200">
              <a:buAutoNum type="arabicPeriod" startAt="2"/>
            </a:pPr>
            <a:r>
              <a:rPr lang="en-US" sz="2000" dirty="0" smtClean="0"/>
              <a:t>https</a:t>
            </a:r>
            <a:r>
              <a:rPr lang="en-US" sz="2000" dirty="0"/>
              <a:t>://nauka.club/biografii/bazhov.html</a:t>
            </a:r>
            <a:endParaRPr lang="ru-RU" sz="2000" dirty="0" smtClean="0"/>
          </a:p>
          <a:p>
            <a:pPr marL="0" indent="0">
              <a:buNone/>
            </a:pPr>
            <a:endParaRPr lang="ru-RU" dirty="0"/>
          </a:p>
        </p:txBody>
      </p:sp>
    </p:spTree>
    <p:extLst>
      <p:ext uri="{BB962C8B-B14F-4D97-AF65-F5344CB8AC3E}">
        <p14:creationId xmlns:p14="http://schemas.microsoft.com/office/powerpoint/2010/main" val="3221737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Заголовок 2"/>
          <p:cNvSpPr>
            <a:spLocks noGrp="1"/>
          </p:cNvSpPr>
          <p:nvPr>
            <p:ph type="title"/>
          </p:nvPr>
        </p:nvSpPr>
        <p:spPr>
          <a:xfrm>
            <a:off x="457200" y="116632"/>
            <a:ext cx="8229600" cy="2736304"/>
          </a:xfrm>
        </p:spPr>
        <p:txBody>
          <a:bodyPr>
            <a:noAutofit/>
          </a:bodyPr>
          <a:lstStyle/>
          <a:p>
            <a:r>
              <a:rPr lang="ru-RU" sz="2200" dirty="0">
                <a:latin typeface="Times New Roman" pitchFamily="18" charset="0"/>
                <a:cs typeface="Times New Roman" pitchFamily="18" charset="0"/>
              </a:rPr>
              <a:t/>
            </a:r>
            <a:br>
              <a:rPr lang="ru-RU" sz="2200" dirty="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a:latin typeface="Times New Roman" pitchFamily="18" charset="0"/>
                <a:cs typeface="Times New Roman" pitchFamily="18" charset="0"/>
              </a:rPr>
              <a:t/>
            </a:r>
            <a:br>
              <a:rPr lang="ru-RU" sz="2200" dirty="0">
                <a:latin typeface="Times New Roman" pitchFamily="18" charset="0"/>
                <a:cs typeface="Times New Roman" pitchFamily="18" charset="0"/>
              </a:rPr>
            </a:br>
            <a:endParaRPr lang="ru-RU" sz="2200" dirty="0">
              <a:latin typeface="Times New Roman" pitchFamily="18" charset="0"/>
              <a:cs typeface="Times New Roman" pitchFamily="18" charset="0"/>
            </a:endParaRPr>
          </a:p>
        </p:txBody>
      </p:sp>
      <p:sp>
        <p:nvSpPr>
          <p:cNvPr id="8" name="Объект 7"/>
          <p:cNvSpPr>
            <a:spLocks noGrp="1"/>
          </p:cNvSpPr>
          <p:nvPr>
            <p:ph idx="1"/>
          </p:nvPr>
        </p:nvSpPr>
        <p:spPr>
          <a:xfrm>
            <a:off x="395536" y="2492896"/>
            <a:ext cx="8208912" cy="1368152"/>
          </a:xfrm>
        </p:spPr>
        <p:txBody>
          <a:bodyPr>
            <a:normAutofit/>
          </a:bodyPr>
          <a:lstStyle/>
          <a:p>
            <a:pPr marL="0" indent="0" algn="ctr">
              <a:buNone/>
            </a:pPr>
            <a:r>
              <a:rPr lang="ru-RU" sz="6000" dirty="0" smtClean="0"/>
              <a:t>Спасибо за внимание!</a:t>
            </a:r>
            <a:endParaRPr lang="ru-RU" sz="6000" dirty="0"/>
          </a:p>
        </p:txBody>
      </p:sp>
    </p:spTree>
    <p:extLst>
      <p:ext uri="{BB962C8B-B14F-4D97-AF65-F5344CB8AC3E}">
        <p14:creationId xmlns:p14="http://schemas.microsoft.com/office/powerpoint/2010/main" val="241590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9119" cy="6858000"/>
          </a:xfrm>
          <a:prstGeom prst="rect">
            <a:avLst/>
          </a:prstGeom>
        </p:spPr>
      </p:pic>
      <p:sp>
        <p:nvSpPr>
          <p:cNvPr id="3" name="Объект 2"/>
          <p:cNvSpPr>
            <a:spLocks noGrp="1"/>
          </p:cNvSpPr>
          <p:nvPr>
            <p:ph idx="1"/>
          </p:nvPr>
        </p:nvSpPr>
        <p:spPr>
          <a:xfrm>
            <a:off x="457200" y="332656"/>
            <a:ext cx="8229600" cy="5793507"/>
          </a:xfrm>
        </p:spPr>
        <p:txBody>
          <a:bodyPr>
            <a:normAutofit/>
          </a:bodyPr>
          <a:lstStyle/>
          <a:p>
            <a:pPr marL="0" indent="0" algn="just">
              <a:buNone/>
            </a:pPr>
            <a:r>
              <a:rPr lang="ru-RU" sz="2400" dirty="0" smtClean="0">
                <a:latin typeface="Times New Roman" pitchFamily="18" charset="0"/>
                <a:cs typeface="Times New Roman" pitchFamily="18" charset="0"/>
              </a:rPr>
              <a:t>	</a:t>
            </a:r>
            <a:endParaRPr lang="ru-RU" sz="2000" dirty="0" smtClean="0"/>
          </a:p>
        </p:txBody>
      </p:sp>
      <p:sp>
        <p:nvSpPr>
          <p:cNvPr id="6" name="TextBox 5"/>
          <p:cNvSpPr txBox="1"/>
          <p:nvPr/>
        </p:nvSpPr>
        <p:spPr>
          <a:xfrm>
            <a:off x="3278316" y="404664"/>
            <a:ext cx="5686172" cy="5444054"/>
          </a:xfrm>
          <a:prstGeom prst="rect">
            <a:avLst/>
          </a:prstGeom>
          <a:noFill/>
        </p:spPr>
        <p:txBody>
          <a:bodyPr wrap="square" rtlCol="0">
            <a:spAutoFit/>
          </a:bodyPr>
          <a:lstStyle/>
          <a:p>
            <a:pPr algn="just">
              <a:lnSpc>
                <a:spcPct val="150000"/>
              </a:lnSpc>
            </a:pP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Павел Бажов  </a:t>
            </a:r>
            <a:r>
              <a:rPr lang="ru-RU" dirty="0">
                <a:latin typeface="Times New Roman" pitchFamily="18" charset="0"/>
                <a:cs typeface="Times New Roman" pitchFamily="18" charset="0"/>
              </a:rPr>
              <a:t>родился в 1879 году в поселке </a:t>
            </a:r>
            <a:r>
              <a:rPr lang="ru-RU" dirty="0" err="1">
                <a:latin typeface="Times New Roman" pitchFamily="18" charset="0"/>
                <a:cs typeface="Times New Roman" pitchFamily="18" charset="0"/>
              </a:rPr>
              <a:t>Сысертский</a:t>
            </a:r>
            <a:r>
              <a:rPr lang="ru-RU" dirty="0">
                <a:latin typeface="Times New Roman" pitchFamily="18" charset="0"/>
                <a:cs typeface="Times New Roman" pitchFamily="18" charset="0"/>
              </a:rPr>
              <a:t> Завод неподалеку от </a:t>
            </a:r>
            <a:r>
              <a:rPr lang="ru-RU" dirty="0" smtClean="0">
                <a:latin typeface="Times New Roman" pitchFamily="18" charset="0"/>
                <a:cs typeface="Times New Roman" pitchFamily="18" charset="0"/>
              </a:rPr>
              <a:t>Екатеринбурга</a:t>
            </a:r>
            <a:r>
              <a:rPr lang="ru-RU" dirty="0" smtClean="0">
                <a:latin typeface="Times New Roman" pitchFamily="18" charset="0"/>
                <a:cs typeface="Times New Roman" pitchFamily="18" charset="0"/>
                <a:hlinkClick r:id="rId3"/>
              </a:rPr>
              <a:t>​</a:t>
            </a:r>
            <a:r>
              <a:rPr lang="ru-RU" dirty="0">
                <a:latin typeface="Times New Roman" pitchFamily="18" charset="0"/>
                <a:cs typeface="Times New Roman" pitchFamily="18" charset="0"/>
              </a:rPr>
              <a:t>. Его отец Петр Бажов работал на горных заводах, мать вела домашнее хозяйство, шила и плела </a:t>
            </a:r>
            <a:r>
              <a:rPr lang="ru-RU" dirty="0" smtClean="0">
                <a:latin typeface="Times New Roman" pitchFamily="18" charset="0"/>
                <a:cs typeface="Times New Roman" pitchFamily="18" charset="0"/>
              </a:rPr>
              <a:t>кружево на</a:t>
            </a:r>
            <a:r>
              <a:rPr lang="ru-RU" dirty="0">
                <a:latin typeface="Times New Roman" pitchFamily="18" charset="0"/>
                <a:cs typeface="Times New Roman" pitchFamily="18" charset="0"/>
              </a:rPr>
              <a:t> заказ. Павел Бажов был единственным ребенком в семье. </a:t>
            </a:r>
            <a:endParaRPr lang="ru-RU" dirty="0" smtClean="0">
              <a:latin typeface="Times New Roman" pitchFamily="18" charset="0"/>
              <a:cs typeface="Times New Roman" pitchFamily="18" charset="0"/>
            </a:endParaRPr>
          </a:p>
          <a:p>
            <a:pPr algn="just">
              <a:lnSpc>
                <a:spcPct val="150000"/>
              </a:lnSpc>
            </a:pPr>
            <a:r>
              <a:rPr lang="ru-RU" dirty="0" smtClean="0">
                <a:latin typeface="Times New Roman" pitchFamily="18" charset="0"/>
                <a:cs typeface="Times New Roman" pitchFamily="18" charset="0"/>
              </a:rPr>
              <a:t>	Родители </a:t>
            </a:r>
            <a:r>
              <a:rPr lang="ru-RU" dirty="0">
                <a:latin typeface="Times New Roman" pitchFamily="18" charset="0"/>
                <a:cs typeface="Times New Roman" pitchFamily="18" charset="0"/>
              </a:rPr>
              <a:t>Бажовы души не чаяли в единственном </a:t>
            </a:r>
            <a:r>
              <a:rPr lang="ru-RU" dirty="0" smtClean="0">
                <a:latin typeface="Times New Roman" pitchFamily="18" charset="0"/>
                <a:cs typeface="Times New Roman" pitchFamily="18" charset="0"/>
              </a:rPr>
              <a:t>сыне</a:t>
            </a:r>
            <a:r>
              <a:rPr lang="ru-RU" dirty="0">
                <a:latin typeface="Times New Roman" pitchFamily="18" charset="0"/>
                <a:cs typeface="Times New Roman" pitchFamily="18" charset="0"/>
              </a:rPr>
              <a:t>. Отец, несмотря ни на что, ни в чём не мог ему отказать и всё прощал. Мальчик рос в любви и заботе. Вечерами семья собиралась у тускло горящей свечи. Тихо текли рассказы о полозе, горной хозяйке, самоцветах. Древние сказания, звучащие над неясном пламенем, будили воображение Павлуши, формировали его мироощущение</a:t>
            </a:r>
            <a:r>
              <a:rPr lang="ru-RU" dirty="0" smtClean="0">
                <a:latin typeface="Times New Roman" pitchFamily="18" charset="0"/>
                <a:cs typeface="Times New Roman" pitchFamily="18" charset="0"/>
              </a:rPr>
              <a:t>.</a:t>
            </a:r>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512216"/>
            <a:ext cx="2376025" cy="3572968"/>
          </a:xfrm>
          <a:prstGeom prst="rect">
            <a:avLst/>
          </a:prstGeom>
        </p:spPr>
      </p:pic>
    </p:spTree>
    <p:extLst>
      <p:ext uri="{BB962C8B-B14F-4D97-AF65-F5344CB8AC3E}">
        <p14:creationId xmlns:p14="http://schemas.microsoft.com/office/powerpoint/2010/main" val="2663806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Заголовок 2"/>
          <p:cNvSpPr>
            <a:spLocks noGrp="1"/>
          </p:cNvSpPr>
          <p:nvPr>
            <p:ph type="title"/>
          </p:nvPr>
        </p:nvSpPr>
        <p:spPr>
          <a:xfrm>
            <a:off x="457200" y="274638"/>
            <a:ext cx="8363272" cy="2074242"/>
          </a:xfrm>
        </p:spPr>
        <p:txBody>
          <a:bodyPr>
            <a:noAutofit/>
          </a:bodyPr>
          <a:lstStyle/>
          <a:p>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5" name="Объект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23528" y="548680"/>
            <a:ext cx="3394472" cy="4525963"/>
          </a:xfrm>
        </p:spPr>
      </p:pic>
      <p:sp>
        <p:nvSpPr>
          <p:cNvPr id="7" name="TextBox 6"/>
          <p:cNvSpPr txBox="1"/>
          <p:nvPr/>
        </p:nvSpPr>
        <p:spPr>
          <a:xfrm>
            <a:off x="4139952" y="404664"/>
            <a:ext cx="4680520" cy="369332"/>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	</a:t>
            </a:r>
          </a:p>
        </p:txBody>
      </p:sp>
      <p:sp>
        <p:nvSpPr>
          <p:cNvPr id="8" name="TextBox 7"/>
          <p:cNvSpPr txBox="1"/>
          <p:nvPr/>
        </p:nvSpPr>
        <p:spPr>
          <a:xfrm>
            <a:off x="4004847" y="908720"/>
            <a:ext cx="4824536" cy="3970318"/>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	Однажды </a:t>
            </a:r>
            <a:r>
              <a:rPr lang="ru-RU" dirty="0">
                <a:latin typeface="Times New Roman" pitchFamily="18" charset="0"/>
                <a:cs typeface="Times New Roman" pitchFamily="18" charset="0"/>
              </a:rPr>
              <a:t>непонятая шутка изменила жизнь парня. Библиотекарь, давая ему томик А.С. Пушкина, несерьёзно приказал выучить его наизусть. Бажов так и сделал. Его учитель Николай </a:t>
            </a:r>
            <a:r>
              <a:rPr lang="ru-RU" dirty="0" err="1">
                <a:latin typeface="Times New Roman" pitchFamily="18" charset="0"/>
                <a:cs typeface="Times New Roman" pitchFamily="18" charset="0"/>
              </a:rPr>
              <a:t>Смородинцев</a:t>
            </a:r>
            <a:r>
              <a:rPr lang="ru-RU" dirty="0">
                <a:latin typeface="Times New Roman" pitchFamily="18" charset="0"/>
                <a:cs typeface="Times New Roman" pitchFamily="18" charset="0"/>
              </a:rPr>
              <a:t> был так впечатлён этим поступком, что взял на себя заботу об образовании мальчика</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Учился</a:t>
            </a:r>
            <a:r>
              <a:rPr lang="ru-RU" dirty="0">
                <a:latin typeface="Times New Roman" pitchFamily="18" charset="0"/>
                <a:cs typeface="Times New Roman" pitchFamily="18" charset="0"/>
              </a:rPr>
              <a:t> Бажов сначала в Екатеринбургском духовном училище, потом отдали в Пермское духовное училище, потому что там была самая низкая плата за обучение. Но становиться священником Павел Бажов не планировал.</a:t>
            </a:r>
          </a:p>
          <a:p>
            <a:pPr algn="just"/>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258037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3350612" y="35180"/>
            <a:ext cx="5685884" cy="7571303"/>
          </a:xfrm>
          <a:prstGeom prst="rect">
            <a:avLst/>
          </a:prstGeom>
          <a:noFill/>
        </p:spPr>
        <p:txBody>
          <a:bodyPr wrap="square" rtlCol="0">
            <a:spAutoFit/>
          </a:bodyPr>
          <a:lstStyle/>
          <a:p>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В</a:t>
            </a:r>
            <a:r>
              <a:rPr lang="ru-RU" dirty="0">
                <a:latin typeface="Times New Roman" pitchFamily="18" charset="0"/>
                <a:cs typeface="Times New Roman" pitchFamily="18" charset="0"/>
              </a:rPr>
              <a:t> 1906 году Павел Петрович начал преподавать алгебру, </a:t>
            </a:r>
            <a:r>
              <a:rPr lang="ru-RU" dirty="0" smtClean="0">
                <a:latin typeface="Times New Roman" pitchFamily="18" charset="0"/>
                <a:cs typeface="Times New Roman" pitchFamily="18" charset="0"/>
              </a:rPr>
              <a:t>русский язык и</a:t>
            </a:r>
            <a:r>
              <a:rPr lang="ru-RU" dirty="0">
                <a:latin typeface="Times New Roman" pitchFamily="18" charset="0"/>
                <a:cs typeface="Times New Roman" pitchFamily="18" charset="0"/>
              </a:rPr>
              <a:t> церковнославянский в Екатеринбургском епархиальном </a:t>
            </a:r>
            <a:r>
              <a:rPr lang="ru-RU" dirty="0" smtClean="0">
                <a:latin typeface="Times New Roman" pitchFamily="18" charset="0"/>
                <a:cs typeface="Times New Roman" pitchFamily="18" charset="0"/>
              </a:rPr>
              <a:t>женском училище, </a:t>
            </a:r>
            <a:r>
              <a:rPr lang="ru-RU" dirty="0">
                <a:latin typeface="Times New Roman" pitchFamily="18" charset="0"/>
                <a:cs typeface="Times New Roman" pitchFamily="18" charset="0"/>
              </a:rPr>
              <a:t>но любимым был родной язык. Его уроки для учениц были самыми любимыми, невзирая на строгость педагога. Бажов не ограничивался программой. Сам увлечённый человек, он заразил своим пристрастием и воспитанниц. Это были уральские сказания, загадки, поговорки, речевые обороты. На каникулы он давал ученицам задание собирать и записывать их</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Относился </a:t>
            </a:r>
            <a:r>
              <a:rPr lang="ru-RU" dirty="0">
                <a:latin typeface="Times New Roman" pitchFamily="18" charset="0"/>
                <a:cs typeface="Times New Roman" pitchFamily="18" charset="0"/>
              </a:rPr>
              <a:t>к этой работе очень серьёзно. Всё собранное старательно фиксировал. Жители глубинки – это кладезь народной мудрости, народной памяти. Поэтому девушкам выполнение задания доставляло удовольствие. Для учителя же собранный материал стал бесценным материалом для его книг.</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Ученицы </a:t>
            </a:r>
            <a:r>
              <a:rPr lang="ru-RU" dirty="0">
                <a:latin typeface="Times New Roman" pitchFamily="18" charset="0"/>
                <a:cs typeface="Times New Roman" pitchFamily="18" charset="0"/>
              </a:rPr>
              <a:t>духовного училища были в восторге от учителя: когда учителям на литературных вечерах раздавали цветные бантики, такая была в то время в училище традиция, Павлу Бажову доставалось больше всего. Павел Петрович работал учителем почти 20 лет</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	Одна </a:t>
            </a:r>
            <a:r>
              <a:rPr lang="ru-RU" dirty="0">
                <a:latin typeface="Times New Roman" pitchFamily="18" charset="0"/>
                <a:cs typeface="Times New Roman" pitchFamily="18" charset="0"/>
              </a:rPr>
              <a:t>из его выпускниц впоследствии стала ему женой и прожила с ним 40 лет.</a:t>
            </a:r>
          </a:p>
          <a:p>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	</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4" y="-18672"/>
            <a:ext cx="3363838" cy="4293096"/>
          </a:xfrm>
          <a:prstGeom prst="rect">
            <a:avLst/>
          </a:prstGeom>
        </p:spPr>
      </p:pic>
    </p:spTree>
    <p:extLst>
      <p:ext uri="{BB962C8B-B14F-4D97-AF65-F5344CB8AC3E}">
        <p14:creationId xmlns:p14="http://schemas.microsoft.com/office/powerpoint/2010/main" val="1968048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17"/>
            <a:ext cx="9144000" cy="6858000"/>
          </a:xfrm>
          <a:prstGeom prst="rect">
            <a:avLst/>
          </a:prstGeom>
        </p:spPr>
      </p:pic>
      <p:sp>
        <p:nvSpPr>
          <p:cNvPr id="3" name="Заголовок 2"/>
          <p:cNvSpPr>
            <a:spLocks noGrp="1"/>
          </p:cNvSpPr>
          <p:nvPr>
            <p:ph type="title"/>
          </p:nvPr>
        </p:nvSpPr>
        <p:spPr>
          <a:xfrm>
            <a:off x="457200" y="274638"/>
            <a:ext cx="8229600" cy="1930226"/>
          </a:xfrm>
        </p:spPr>
        <p:txBody>
          <a:bodyPr>
            <a:noAutofit/>
          </a:bodyPr>
          <a:lstStyle/>
          <a:p>
            <a:pPr algn="just"/>
            <a:r>
              <a:rPr lang="ru-RU" sz="1800" dirty="0" smtClean="0">
                <a:latin typeface="Times New Roman" pitchFamily="18" charset="0"/>
                <a:cs typeface="Times New Roman" pitchFamily="18" charset="0"/>
              </a:rPr>
              <a:t>	Впоследствии</a:t>
            </a:r>
            <a:r>
              <a:rPr lang="ru-RU" sz="1800" dirty="0">
                <a:latin typeface="Times New Roman" pitchFamily="18" charset="0"/>
                <a:cs typeface="Times New Roman" pitchFamily="18" charset="0"/>
              </a:rPr>
              <a:t>, став одним из известнейших фольклористов своего времени, он провёл огромную работу на этом поприще, самостоятельно выискивая интересные слова, пословицы и поговорки. Собранные и использование в произведениях диалектические обороты можно найти только в современных словарях.</a:t>
            </a:r>
            <a:br>
              <a:rPr lang="ru-RU" sz="1800"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pic>
        <p:nvPicPr>
          <p:cNvPr id="5" name="Объект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99592" y="2132856"/>
            <a:ext cx="7560840" cy="4248472"/>
          </a:xfrm>
        </p:spPr>
      </p:pic>
    </p:spTree>
    <p:extLst>
      <p:ext uri="{BB962C8B-B14F-4D97-AF65-F5344CB8AC3E}">
        <p14:creationId xmlns:p14="http://schemas.microsoft.com/office/powerpoint/2010/main" val="2417542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507288" cy="3370386"/>
          </a:xfrm>
        </p:spPr>
        <p:txBody>
          <a:bodyPr>
            <a:normAutofit fontScale="90000"/>
          </a:bodyPr>
          <a:lstStyle/>
          <a:p>
            <a:pPr algn="just"/>
            <a:r>
              <a:rPr lang="ru-RU" sz="2000" dirty="0" smtClean="0">
                <a:latin typeface="Times New Roman" pitchFamily="18" charset="0"/>
                <a:cs typeface="Times New Roman" pitchFamily="18" charset="0"/>
              </a:rPr>
              <a:t>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Революция </a:t>
            </a:r>
            <a:r>
              <a:rPr lang="ru-RU" sz="2000" b="1" dirty="0">
                <a:latin typeface="Times New Roman" pitchFamily="18" charset="0"/>
                <a:cs typeface="Times New Roman" pitchFamily="18" charset="0"/>
              </a:rPr>
              <a:t>в России и ее отражение в жизни писателя </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Будучи </a:t>
            </a:r>
            <a:r>
              <a:rPr lang="ru-RU" sz="2000" dirty="0">
                <a:latin typeface="Times New Roman" pitchFamily="18" charset="0"/>
                <a:cs typeface="Times New Roman" pitchFamily="18" charset="0"/>
              </a:rPr>
              <a:t>заядлым революционером, Бажов состоял в партии эсеров. После переворота ему предложили пост председателя комиссариата посещения. Порядочность, энергичность и забота о людях — качества, быстро толкавшие карьеру в гору. Вскоре он стал работать в исполнительном комитете. Спустя некоторое время трудился литературным редактором газет «Известия» и «Советская власть</a:t>
            </a:r>
            <a:r>
              <a:rPr lang="ru-RU" sz="2000" dirty="0" smtClean="0">
                <a:latin typeface="Times New Roman" pitchFamily="18" charset="0"/>
                <a:cs typeface="Times New Roman" pitchFamily="18" charset="0"/>
              </a:rPr>
              <a:t>».</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Творчество </a:t>
            </a:r>
            <a:r>
              <a:rPr lang="ru-RU" sz="2000" dirty="0">
                <a:latin typeface="Times New Roman" pitchFamily="18" charset="0"/>
                <a:cs typeface="Times New Roman" pitchFamily="18" charset="0"/>
              </a:rPr>
              <a:t>П. П. Бажова В 20-х годах прошлого XIX в. состоялся переезд из Камышлова, где до этого времени жила семья Бажовых, в Екатеринбург. В большом городе Бажов работал в местах печатных изданиях. Спустя 4 года Бажов выпустил свой первый сборник, он оказался очень популярным среди читателей. Называлась книга «Уральские были».</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1308" y="3573016"/>
            <a:ext cx="4561383" cy="3056516"/>
          </a:xfrm>
          <a:prstGeom prst="rect">
            <a:avLst/>
          </a:prstGeom>
        </p:spPr>
      </p:pic>
    </p:spTree>
    <p:extLst>
      <p:ext uri="{BB962C8B-B14F-4D97-AF65-F5344CB8AC3E}">
        <p14:creationId xmlns:p14="http://schemas.microsoft.com/office/powerpoint/2010/main" val="4009690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Заголовок 2"/>
          <p:cNvSpPr>
            <a:spLocks noGrp="1"/>
          </p:cNvSpPr>
          <p:nvPr>
            <p:ph type="title"/>
          </p:nvPr>
        </p:nvSpPr>
        <p:spPr>
          <a:xfrm>
            <a:off x="457200" y="116632"/>
            <a:ext cx="8229600" cy="2736304"/>
          </a:xfrm>
        </p:spPr>
        <p:txBody>
          <a:bodyPr>
            <a:noAutofit/>
          </a:bodyPr>
          <a:lstStyle/>
          <a:p>
            <a:r>
              <a:rPr lang="ru-RU" sz="2200" dirty="0">
                <a:latin typeface="Times New Roman" pitchFamily="18" charset="0"/>
                <a:cs typeface="Times New Roman" pitchFamily="18" charset="0"/>
              </a:rPr>
              <a:t/>
            </a:r>
            <a:br>
              <a:rPr lang="ru-RU" sz="2200" dirty="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a:latin typeface="Times New Roman" pitchFamily="18" charset="0"/>
                <a:cs typeface="Times New Roman" pitchFamily="18" charset="0"/>
              </a:rPr>
              <a:t/>
            </a:r>
            <a:br>
              <a:rPr lang="ru-RU" sz="2200" dirty="0">
                <a:latin typeface="Times New Roman" pitchFamily="18" charset="0"/>
                <a:cs typeface="Times New Roman" pitchFamily="18" charset="0"/>
              </a:rPr>
            </a:br>
            <a:endParaRPr lang="ru-RU" sz="2200" dirty="0">
              <a:latin typeface="Times New Roman" pitchFamily="18" charset="0"/>
              <a:cs typeface="Times New Roman" pitchFamily="18" charset="0"/>
            </a:endParaRPr>
          </a:p>
        </p:txBody>
      </p:sp>
      <p:pic>
        <p:nvPicPr>
          <p:cNvPr id="6" name="Объект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39951" y="4564041"/>
            <a:ext cx="1561309" cy="2154608"/>
          </a:xfrm>
        </p:spPr>
      </p:pic>
      <p:sp>
        <p:nvSpPr>
          <p:cNvPr id="5" name="TextBox 4"/>
          <p:cNvSpPr txBox="1"/>
          <p:nvPr/>
        </p:nvSpPr>
        <p:spPr>
          <a:xfrm>
            <a:off x="539552" y="116632"/>
            <a:ext cx="8352928" cy="4801314"/>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	Над </a:t>
            </a:r>
            <a:r>
              <a:rPr lang="ru-RU" dirty="0">
                <a:latin typeface="Times New Roman" pitchFamily="18" charset="0"/>
                <a:cs typeface="Times New Roman" pitchFamily="18" charset="0"/>
              </a:rPr>
              <a:t>этими сказами велась работа в свободное время, после основной трудовой деятельности. Творческая деятельность не была в тягость писателю, это делалось всегда с удовольствием. Власть, отметив успех Бажова, сделала заказ следующих литературных произведений. Из-под авторского пера Павла Петровича вышли такие рассказы как: «К расчёту»; «За советскую правду»; «Бойцы первого призыва» и другие. </a:t>
            </a:r>
            <a:endParaRPr lang="ru-RU" dirty="0" smtClean="0">
              <a:latin typeface="Times New Roman" pitchFamily="18" charset="0"/>
              <a:cs typeface="Times New Roman" pitchFamily="18" charset="0"/>
            </a:endParaRPr>
          </a:p>
          <a:p>
            <a:pPr algn="just"/>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В </a:t>
            </a:r>
            <a:r>
              <a:rPr lang="ru-RU" dirty="0">
                <a:latin typeface="Times New Roman" pitchFamily="18" charset="0"/>
                <a:cs typeface="Times New Roman" pitchFamily="18" charset="0"/>
              </a:rPr>
              <a:t>30-х годах полным ходом шла чистка рядов власти и этой же участи не избежал и писатель. В 1937 году писателя обвинили в приверженности Троцкому, лишили партийного билета и работы.  </a:t>
            </a:r>
            <a:endParaRPr lang="ru-RU" dirty="0" smtClean="0">
              <a:latin typeface="Times New Roman" pitchFamily="18" charset="0"/>
              <a:cs typeface="Times New Roman" pitchFamily="18" charset="0"/>
            </a:endParaRPr>
          </a:p>
          <a:p>
            <a:pPr algn="just"/>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Оставшись </a:t>
            </a:r>
            <a:r>
              <a:rPr lang="ru-RU" dirty="0">
                <a:latin typeface="Times New Roman" pitchFamily="18" charset="0"/>
                <a:cs typeface="Times New Roman" pitchFamily="18" charset="0"/>
              </a:rPr>
              <a:t>не у дел, Бажов занялся написанием сказок, вспомнив истории дедушки Солнышка и найдя утешение в этом занятии. К этому моменту дети подросли и помогали держать на плаву семейство. Все трудились и имели стабильный заработок</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	В </a:t>
            </a:r>
            <a:r>
              <a:rPr lang="ru-RU" dirty="0">
                <a:latin typeface="Times New Roman" pitchFamily="18" charset="0"/>
                <a:cs typeface="Times New Roman" pitchFamily="18" charset="0"/>
              </a:rPr>
              <a:t>1937 году вышла в свет первая книга сказок Бажова «Малахитовая шкатулка». Успех этих историй был фееричным, сборник моментально смели с полок букинистических магазинов.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4" name="Рисунок 3"/>
          <p:cNvPicPr>
            <a:picLocks noChangeAspect="1"/>
          </p:cNvPicPr>
          <p:nvPr/>
        </p:nvPicPr>
        <p:blipFill rotWithShape="1">
          <a:blip r:embed="rId4" cstate="print">
            <a:extLst>
              <a:ext uri="{28A0092B-C50C-407E-A947-70E740481C1C}">
                <a14:useLocalDpi xmlns:a14="http://schemas.microsoft.com/office/drawing/2010/main" val="0"/>
              </a:ext>
            </a:extLst>
          </a:blip>
          <a:srcRect l="6730" t="4141" r="6672" b="5473"/>
          <a:stretch/>
        </p:blipFill>
        <p:spPr>
          <a:xfrm>
            <a:off x="6732240" y="4564041"/>
            <a:ext cx="1512168" cy="2187723"/>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6359" y="4564041"/>
            <a:ext cx="1633161" cy="2158339"/>
          </a:xfrm>
          <a:prstGeom prst="rect">
            <a:avLst/>
          </a:prstGeom>
        </p:spPr>
      </p:pic>
    </p:spTree>
    <p:extLst>
      <p:ext uri="{BB962C8B-B14F-4D97-AF65-F5344CB8AC3E}">
        <p14:creationId xmlns:p14="http://schemas.microsoft.com/office/powerpoint/2010/main" val="4094903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Объект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56176" y="2959005"/>
            <a:ext cx="2064916" cy="2808287"/>
          </a:xfrm>
        </p:spPr>
      </p:pic>
      <p:pic>
        <p:nvPicPr>
          <p:cNvPr id="7" name="Объект 6"/>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115616" y="3068960"/>
            <a:ext cx="4038600" cy="2769325"/>
          </a:xfrm>
        </p:spPr>
      </p:pic>
      <p:sp>
        <p:nvSpPr>
          <p:cNvPr id="6" name="TextBox 5"/>
          <p:cNvSpPr txBox="1"/>
          <p:nvPr/>
        </p:nvSpPr>
        <p:spPr>
          <a:xfrm>
            <a:off x="539552" y="355243"/>
            <a:ext cx="8064896" cy="2585323"/>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	После </a:t>
            </a:r>
            <a:r>
              <a:rPr lang="ru-RU" dirty="0">
                <a:latin typeface="Times New Roman" pitchFamily="18" charset="0"/>
                <a:cs typeface="Times New Roman" pitchFamily="18" charset="0"/>
              </a:rPr>
              <a:t>начала войны писатель работал над выпуском альманахов. Делалось это для поднятия боевого духа людей, служивших на передовой. Правда продлилось это недолго, зрение писателя начало резко падать. После этого Бажов занял себя чтением лекций, а впоследствии возглавил писательскую организацию города Свердловска</a:t>
            </a:r>
            <a:r>
              <a:rPr lang="ru-RU" dirty="0" smtClean="0">
                <a:latin typeface="Times New Roman" pitchFamily="18" charset="0"/>
                <a:cs typeface="Times New Roman" pitchFamily="18" charset="0"/>
              </a:rPr>
              <a:t>. </a:t>
            </a:r>
          </a:p>
          <a:p>
            <a:pPr algn="just"/>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Написаны </a:t>
            </a:r>
            <a:r>
              <a:rPr lang="ru-RU" dirty="0">
                <a:latin typeface="Times New Roman" pitchFamily="18" charset="0"/>
                <a:cs typeface="Times New Roman" pitchFamily="18" charset="0"/>
              </a:rPr>
              <a:t>книги языком, который понимают все от мала до велика. Над иллюстрациями трудились и продолжают трудиться лучшие художники.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455441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598"/>
            <a:ext cx="9144000" cy="6858000"/>
          </a:xfrm>
          <a:prstGeom prst="rect">
            <a:avLst/>
          </a:prstGeom>
        </p:spPr>
      </p:pic>
      <p:sp>
        <p:nvSpPr>
          <p:cNvPr id="2" name="Заголовок 1"/>
          <p:cNvSpPr>
            <a:spLocks noGrp="1"/>
          </p:cNvSpPr>
          <p:nvPr>
            <p:ph type="ctrTitle"/>
          </p:nvPr>
        </p:nvSpPr>
        <p:spPr>
          <a:xfrm>
            <a:off x="251520" y="116633"/>
            <a:ext cx="8640960" cy="3384376"/>
          </a:xfrm>
        </p:spPr>
        <p:txBody>
          <a:bodyPr>
            <a:normAutofit fontScale="90000"/>
          </a:bodyPr>
          <a:lstStyle/>
          <a:p>
            <a:pPr algn="just"/>
            <a:r>
              <a:rPr lang="ru-RU" sz="20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Всего</a:t>
            </a:r>
            <a:r>
              <a:rPr lang="ru-RU" sz="2000" dirty="0">
                <a:latin typeface="Times New Roman" pitchFamily="18" charset="0"/>
                <a:cs typeface="Times New Roman" pitchFamily="18" charset="0"/>
              </a:rPr>
              <a:t> Павлом Петровичем Бажовым было написано 56 сказов. В прижизненных изданиях  сказы выходили под разными названиями: «горные сказки», «рассказы», «сказы</a:t>
            </a:r>
            <a:r>
              <a:rPr lang="ru-RU" sz="2000" dirty="0" smtClean="0">
                <a:latin typeface="Times New Roman" pitchFamily="18" charset="0"/>
                <a:cs typeface="Times New Roman" pitchFamily="18" charset="0"/>
              </a:rPr>
              <a:t>».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Список </a:t>
            </a:r>
            <a:r>
              <a:rPr lang="ru-RU" sz="2000" b="1" dirty="0">
                <a:latin typeface="Times New Roman" pitchFamily="18" charset="0"/>
                <a:cs typeface="Times New Roman" pitchFamily="18" charset="0"/>
              </a:rPr>
              <a:t>самых известных </a:t>
            </a:r>
            <a:r>
              <a:rPr lang="ru-RU" sz="2000" b="1" dirty="0" smtClean="0">
                <a:latin typeface="Times New Roman" pitchFamily="18" charset="0"/>
                <a:cs typeface="Times New Roman" pitchFamily="18" charset="0"/>
              </a:rPr>
              <a:t>произведений Бажова</a:t>
            </a:r>
            <a:r>
              <a:rPr lang="ru-RU" sz="2000" dirty="0" smtClean="0">
                <a:latin typeface="Times New Roman" pitchFamily="18" charset="0"/>
                <a:cs typeface="Times New Roman" pitchFamily="18" charset="0"/>
              </a:rPr>
              <a:t>: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Горный мастер»; </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Две ящерки»; </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Змеиный след»; </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Про великого полоза</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Медной горы хозяйка</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«Каменный цветок</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У старого рудника»; </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Кошачьи уши</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Синюшкин</a:t>
            </a:r>
            <a:r>
              <a:rPr lang="ru-RU" sz="2000" dirty="0">
                <a:latin typeface="Times New Roman" pitchFamily="18" charset="0"/>
                <a:cs typeface="Times New Roman" pitchFamily="18" charset="0"/>
              </a:rPr>
              <a:t> колодец</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«Серебряное копытце»; </a:t>
            </a:r>
            <a:r>
              <a:rPr lang="ru-RU" sz="2000" dirty="0" smtClean="0">
                <a:latin typeface="Times New Roman" pitchFamily="18" charset="0"/>
                <a:cs typeface="Times New Roman" pitchFamily="18" charset="0"/>
              </a:rPr>
              <a:t>«</a:t>
            </a:r>
            <a:r>
              <a:rPr lang="ru-RU" sz="2000" dirty="0" err="1">
                <a:latin typeface="Times New Roman" pitchFamily="18" charset="0"/>
                <a:cs typeface="Times New Roman" pitchFamily="18" charset="0"/>
              </a:rPr>
              <a:t>Огневушка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поскакушка</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Изданные </a:t>
            </a:r>
            <a:r>
              <a:rPr lang="ru-RU" sz="2000" dirty="0">
                <a:latin typeface="Times New Roman" pitchFamily="18" charset="0"/>
                <a:cs typeface="Times New Roman" pitchFamily="18" charset="0"/>
              </a:rPr>
              <a:t>книги по сей день привлекают все слои общества. Они переведены на большое количество языков мира</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3645024"/>
            <a:ext cx="7488832" cy="2808312"/>
          </a:xfrm>
          <a:prstGeom prst="rect">
            <a:avLst/>
          </a:prstGeom>
        </p:spPr>
      </p:pic>
    </p:spTree>
    <p:extLst>
      <p:ext uri="{BB962C8B-B14F-4D97-AF65-F5344CB8AC3E}">
        <p14:creationId xmlns:p14="http://schemas.microsoft.com/office/powerpoint/2010/main" val="3801932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TotalTime>
  <Words>64</Words>
  <Application>Microsoft Office PowerPoint</Application>
  <PresentationFormat>Экран (4:3)</PresentationFormat>
  <Paragraphs>51</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  Бажов Павел Петрович (1879-1950) </vt:lpstr>
      <vt:lpstr>Презентация PowerPoint</vt:lpstr>
      <vt:lpstr>.</vt:lpstr>
      <vt:lpstr>Презентация PowerPoint</vt:lpstr>
      <vt:lpstr> Впоследствии, став одним из известнейших фольклористов своего времени, он провёл огромную работу на этом поприще, самостоятельно выискивая интересные слова, пословицы и поговорки. Собранные и использование в произведениях диалектические обороты можно найти только в современных словарях. </vt:lpstr>
      <vt:lpstr>   Революция в России и ее отражение в жизни писателя   Будучи заядлым революционером, Бажов состоял в партии эсеров. После переворота ему предложили пост председателя комиссариата посещения. Порядочность, энергичность и забота о людях — качества, быстро толкавшие карьеру в гору. Вскоре он стал работать в исполнительном комитете. Спустя некоторое время трудился литературным редактором газет «Известия» и «Советская власть».  Творчество П. П. Бажова В 20-х годах прошлого XIX в. состоялся переезд из Камышлова, где до этого времени жила семья Бажовых, в Екатеринбург. В большом городе Бажов работал в местах печатных изданиях. Спустя 4 года Бажов выпустил свой первый сборник, он оказался очень популярным среди читателей. Называлась книга «Уральские были». </vt:lpstr>
      <vt:lpstr>   </vt:lpstr>
      <vt:lpstr>Презентация PowerPoint</vt:lpstr>
      <vt:lpstr>            Всего Павлом Петровичем Бажовым было написано 56 сказов. В прижизненных изданиях  сказы выходили под разными названиями: «горные сказки», «рассказы», «сказы».           Список самых известных произведений Бажова:        «Горный мастер»;  «Две ящерки»;  «Змеиный след»;  «Про великого полоза»; «Медной горы хозяйка»;   «Каменный цветок»; «У старого рудника»;  «Кошачьи уши»; «Синюшкин колодец»; «Серебряное копытце»; «Огневушка поскакушка».  Изданные книги по сей день привлекают все слои общества. Они переведены на большое количество языков мира.        </vt:lpstr>
      <vt:lpstr>Презентация PowerPoint</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Всероссийский конкурс студенческих проектов «История профессии в моей семье: суперпрофессиональная семья» Номинация: «Лучший фотопроект». Тема: «Мечтаю стать как...  Чей профессиональный путь вдохновляет меня»</dc:title>
  <dc:creator>Александр</dc:creator>
  <cp:lastModifiedBy>User</cp:lastModifiedBy>
  <cp:revision>100</cp:revision>
  <dcterms:created xsi:type="dcterms:W3CDTF">2022-09-13T12:16:59Z</dcterms:created>
  <dcterms:modified xsi:type="dcterms:W3CDTF">2023-11-08T03:07:35Z</dcterms:modified>
</cp:coreProperties>
</file>