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66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5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04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4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9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8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08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859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61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4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70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4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3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35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0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andex.ru/images/search?p=7&amp;source=serp&amp;text=%D0%B3%D0%BE%D0%B3%D0%BE%D0%BB%D1%8C+%D0%BD%D0%B8%D0%BA%D0%BE%D0%BB%D0%B0%D0%B9+%D0%B2%D0%B0%D1%81%D0%B8%D0%BB%D1%8C%D0%B5%D0%B2%D0%B8%D1%87&amp;pos=16&amp;rpt=simage&amp;img_url=https://sun9-47.userapi.com/impg/lwqfsHTwCmQZvjk0YhJyqjhgPW5qfWVBUrCgpw/t_KTGBi09gs.jpg?size=604x453&amp;quality=96&amp;sign=aa8fbd816bf21510a8192d6e626d1df3&amp;type=album&amp;lr=6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f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mmons.wikimedia.org/wiki/File:N.Gogol_by_F.Moller_(early_1840s,_Ivanovo).jpg?uselang=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3;&#1086;&#1075;&#1086;&#1083;&#1100;,_&#1053;&#1080;&#1082;&#1086;&#1083;&#1072;&#1081;_&#1042;&#1072;&#1089;&#1080;&#1083;&#1100;&#1077;&#1074;&#1080;&#1095;#cite_note-24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istrf.ru/read/biographies/nikolay-vasilevich-gogol" TargetMode="External"/><Relationship Id="rId4" Type="http://schemas.openxmlformats.org/officeDocument/2006/relationships/hyperlink" Target="https://www.culture.ru/persons/8127/nikolai-gogo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стоящее Фото Гоголя Николая Васильевича.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/>
        </p:blipFill>
        <p:spPr bwMode="auto">
          <a:xfrm>
            <a:off x="1757980" y="774357"/>
            <a:ext cx="8695837" cy="5284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27524" y="5923005"/>
            <a:ext cx="3591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smtClean="0"/>
              <a:t>Выполнила: </a:t>
            </a:r>
            <a:r>
              <a:rPr lang="ru-RU" dirty="0"/>
              <a:t>студентка </a:t>
            </a:r>
            <a:r>
              <a:rPr lang="ru-RU" dirty="0" err="1"/>
              <a:t>гр</a:t>
            </a:r>
            <a:r>
              <a:rPr lang="ru-RU" dirty="0"/>
              <a:t> Д112</a:t>
            </a:r>
          </a:p>
          <a:p>
            <a:pPr fontAlgn="t"/>
            <a:r>
              <a:rPr lang="ru-RU" dirty="0"/>
              <a:t>« Дошкольное образование»</a:t>
            </a:r>
          </a:p>
          <a:p>
            <a:pPr fontAlgn="t"/>
            <a:r>
              <a:rPr lang="ru-RU" dirty="0"/>
              <a:t>Екатерина Капитоновна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8" y="110298"/>
            <a:ext cx="1087040" cy="1087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80" y="176154"/>
            <a:ext cx="1572208" cy="912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31" y="119989"/>
            <a:ext cx="1048072" cy="8188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40642" y="83115"/>
            <a:ext cx="6794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Областное государственное бюджетное профессиональное образовательное учреждение «Северский промышленный колледж»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46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7329" y="537427"/>
            <a:ext cx="67549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июне 1836 года Николай Васильевич уехал за границу, где пробыл с перерывами около десяти лет. Сначала жизнь за рубежом как будто укрепила и успокоила его, дала ему возможность завершить его величайшее произведение — </a:t>
            </a:r>
            <a:r>
              <a:rPr lang="ru-RU" dirty="0" smtClean="0"/>
              <a:t>« Мертвые души», </a:t>
            </a:r>
            <a:r>
              <a:rPr lang="ru-RU" dirty="0"/>
              <a:t>но стала зародышем и глубоко фатальных явлений. Опыт работы с этой книгой, противоречивая реакция современников на неё так же, как в случае с «Ревизором», убедили его в огромном влиянии и неоднозначной власти его таланта над умами современников. Эта мысль постепенно стала складываться в представление о </a:t>
            </a:r>
            <a:r>
              <a:rPr lang="ru-RU" dirty="0" smtClean="0"/>
              <a:t>своём пророческом </a:t>
            </a:r>
            <a:r>
              <a:rPr lang="ru-RU" dirty="0"/>
              <a:t>предназначении, и соответственно, об употреблении своего пророческого дара силой своего таланта на благо обществу, а не во вред ему.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марте 1837 года он был </a:t>
            </a:r>
            <a:r>
              <a:rPr lang="ru-RU" dirty="0" smtClean="0"/>
              <a:t>в Риме, </a:t>
            </a:r>
            <a:r>
              <a:rPr lang="ru-RU" dirty="0"/>
              <a:t>который чрезвычайно ему полюбился и стал для него как бы второй родиной. Европейская политическая и общественная жизнь всегда оставалась чужда и совсем незнакома Гоголю; его привлекала природа и произведения искусства, а Рим в то время представлял именно эти интересы. Гоголь изучал памятники древности, картинные галереи, посещал мастерские художников, любовался народной жизнью и любил показывать Рим, «угощать» им приезжих русских знакомых и приятелей.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5545" y="1120346"/>
            <a:ext cx="3783749" cy="42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4262" y="586854"/>
            <a:ext cx="64690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Николай </a:t>
            </a:r>
            <a:r>
              <a:rPr lang="ru-RU" dirty="0"/>
              <a:t>Гоголь с детских лет не отличался крепким здоровьем. Смерть в отрочестве его младшего брата Ивана, безвременная кончина отца наложили отпечаток на его душевное состояние. Работа над продолжением «Мёртвых душ» не клеилась, и писатель испытывал мучительные сомнения в том, что ему удастся довести задуманное произведение до конца. Летом 1845 года его настигает мучительный душевный кризис. Он пишет завещание, вторично сжигает рукопись второго тома «Мёртвых душ». В ознаменование избавления от смерти Гоголь решает уйти в монастырь и стать монахом, но монашество не состоялось. Зато его уму представилось новое содержание книги, просветлённое и очищенное; ему казалось, что он понял, как надо писать, чтобы «устремить всё общество к прекрасному». Он решает служить </a:t>
            </a:r>
            <a:r>
              <a:rPr lang="ru-RU" dirty="0" smtClean="0"/>
              <a:t>	Богу </a:t>
            </a:r>
            <a:r>
              <a:rPr lang="ru-RU" dirty="0"/>
              <a:t>на поприще литературы. Началась новая работа, а тем временем его заняла другая мысль: ему скорее хотелось сказать обществу то, что он считал для него полезным, и он решает собрать в одну книгу всё писанное им в последние годы к друзьям в духе своего нового настроения и поручает издать эту книгу </a:t>
            </a:r>
            <a:r>
              <a:rPr lang="ru-RU" dirty="0" err="1"/>
              <a:t>Плетнёву</a:t>
            </a:r>
            <a:r>
              <a:rPr lang="ru-RU" dirty="0"/>
              <a:t>. Это были </a:t>
            </a:r>
            <a:r>
              <a:rPr lang="ru-RU" dirty="0" smtClean="0"/>
              <a:t>« Выбранные места из переписки с друзьями» 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07" y="1140342"/>
            <a:ext cx="2743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15" y="875044"/>
            <a:ext cx="55752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С </a:t>
            </a:r>
            <a:r>
              <a:rPr lang="ru-RU" dirty="0"/>
              <a:t>осени 1851 года Гоголь поселился в Москве, где жил в доме своего друга графа </a:t>
            </a:r>
            <a:r>
              <a:rPr lang="ru-RU" dirty="0" smtClean="0"/>
              <a:t> Александра Петровича Толстого. </a:t>
            </a:r>
            <a:r>
              <a:rPr lang="ru-RU" dirty="0"/>
              <a:t>Он продолжал работать над вторым томом «Мёртвых душ» и читал отрывки из него у Аксаковых, но в нём продолжалась та же мучительная борьба между художником и христианином, которая шла в нём с начала сороковых годов. По своему обыкновению, он много раз переделывал написанное, вероятно, поддаваясь то одному, то другому настроению.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Между </a:t>
            </a:r>
            <a:r>
              <a:rPr lang="ru-RU" dirty="0"/>
              <a:t>тем его здоровье всё более слабело; в январе 1852 года его поразила смерть </a:t>
            </a:r>
            <a:r>
              <a:rPr lang="ru-RU" dirty="0" smtClean="0"/>
              <a:t>жены А. С. Хомякова </a:t>
            </a:r>
            <a:r>
              <a:rPr lang="ru-RU" dirty="0"/>
              <a:t>— </a:t>
            </a:r>
            <a:r>
              <a:rPr lang="ru-RU" dirty="0" smtClean="0"/>
              <a:t> Екатерины Михайловны , </a:t>
            </a:r>
            <a:r>
              <a:rPr lang="ru-RU" dirty="0"/>
              <a:t>которая была сестрой его </a:t>
            </a:r>
            <a:r>
              <a:rPr lang="ru-RU" dirty="0" smtClean="0"/>
              <a:t>друга Н.М. Языкова; </a:t>
            </a:r>
            <a:r>
              <a:rPr lang="ru-RU" dirty="0"/>
              <a:t>им овладел страх смерти; он бросил литературные занятия, </a:t>
            </a:r>
            <a:r>
              <a:rPr lang="ru-RU" dirty="0" smtClean="0"/>
              <a:t>стал говеть </a:t>
            </a:r>
            <a:r>
              <a:rPr lang="ru-RU" dirty="0"/>
              <a:t>на </a:t>
            </a:r>
            <a:r>
              <a:rPr lang="ru-RU" dirty="0" smtClean="0"/>
              <a:t> </a:t>
            </a:r>
            <a:r>
              <a:rPr lang="ru-RU" dirty="0" err="1" smtClean="0"/>
              <a:t>масленнице</a:t>
            </a:r>
            <a:r>
              <a:rPr lang="ru-RU" dirty="0" smtClean="0"/>
              <a:t>; </a:t>
            </a:r>
            <a:r>
              <a:rPr lang="ru-RU" dirty="0"/>
              <a:t>однажды, когда он проводил ночь в молитве, ему послышались голоса, говорившие, что он скоро умрёт.</a:t>
            </a:r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69" y="662393"/>
            <a:ext cx="4136341" cy="55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4502" y="791570"/>
            <a:ext cx="59413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С </a:t>
            </a:r>
            <a:r>
              <a:rPr lang="ru-RU" dirty="0"/>
              <a:t>конца января 1852 года в доме графа Александра Толстого гостил </a:t>
            </a:r>
            <a:r>
              <a:rPr lang="ru-RU" dirty="0" smtClean="0"/>
              <a:t>ржевский протоиерей Матфей Константиновский,  </a:t>
            </a:r>
            <a:r>
              <a:rPr lang="ru-RU" dirty="0"/>
              <a:t>с которым Гоголь познакомился в 1849 году. Между ними происходили сложные, подчас резкие беседы, основным содержанием которых было недостаточное смирение и благочестие Гоголя, например, требование отца Матфея: «Отрекись от Пушкина». Гоголь предложил ему прочесть беловой вариант второй части «Мёртвых душ» для ознакомления — с тем, чтобы выслушать его мнение, но получил отказ священника. Гоголь настаивал на своём, пока тот не взял тетради с рукописью для прочтения. Протоиерей Матфей стал единственным прижизненным читателем рукописи 2-й части. Возвращая её автору, он высказался против опубликования ряда глав, «даже просил уничтожить» их (ранее он также давал отрицательный отзыв на «Выбранные места …», назвав книгу «вредной»).</a:t>
            </a:r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7171" y="791570"/>
            <a:ext cx="3636336" cy="50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5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5851" y="865782"/>
            <a:ext cx="4987396" cy="51565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050" y="489415"/>
            <a:ext cx="65099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Смерть </a:t>
            </a:r>
            <a:r>
              <a:rPr lang="ru-RU" dirty="0"/>
              <a:t>Хомяковой, осуждение Константиновского и, возможно, иные причины убедили Гоголя отказаться от творчества и начать говеть за неделю до </a:t>
            </a:r>
            <a:r>
              <a:rPr lang="ru-RU" dirty="0" smtClean="0"/>
              <a:t> Великого поста. </a:t>
            </a:r>
            <a:r>
              <a:rPr lang="ru-RU" dirty="0"/>
              <a:t>5 февраля он провожает Константиновского и с того дня почти ничего не ест. 10 февраля он вручил графу А. Толстому портфель с рукописями для передачи митрополиту </a:t>
            </a:r>
            <a:r>
              <a:rPr lang="ru-RU" dirty="0" smtClean="0"/>
              <a:t>Московскому Филарету, </a:t>
            </a:r>
            <a:r>
              <a:rPr lang="ru-RU" dirty="0"/>
              <a:t>но граф отказался от этого поручения, чтобы не усугубить Гоголя в мрачных мыслях.</a:t>
            </a:r>
          </a:p>
          <a:p>
            <a:pPr algn="just"/>
            <a:r>
              <a:rPr lang="ru-RU" dirty="0" smtClean="0"/>
              <a:t>	Гоголь </a:t>
            </a:r>
            <a:r>
              <a:rPr lang="ru-RU" dirty="0"/>
              <a:t>перестаёт выезжать из дому. В 3 часа ночи с понедельника на вторник 11—12 февраля 1852 года, то есть </a:t>
            </a:r>
            <a:r>
              <a:rPr lang="ru-RU" dirty="0" smtClean="0"/>
              <a:t>в великое повечерие  </a:t>
            </a:r>
            <a:r>
              <a:rPr lang="ru-RU" dirty="0"/>
              <a:t>понедельника первой седмицы </a:t>
            </a:r>
            <a:r>
              <a:rPr lang="ru-RU" dirty="0" smtClean="0"/>
              <a:t> Великого поста, </a:t>
            </a:r>
            <a:r>
              <a:rPr lang="ru-RU" dirty="0"/>
              <a:t>Гоголь разбудил слугу Семёна, велел ему открыть печные задвижки и принести из шкафа портфель. Вынув из него связку тетрадей, Гоголь положил их в камин и сжёг. Наутро он рассказал графу Толстому, что хотел сжечь только некоторые вещи, заранее на то приготовленные, а сжёг всё под влиянием злого духа. Гоголь, несмотря на увещевания друзей, продолжал строго соблюдать пост; 18 февраля слёг в постель и совсем перестал есть. Всё это время друзья и врачи пытаются помочь писателю, но он отказывается от помощи, внутренне готовясь к смерти.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86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427" y="532263"/>
            <a:ext cx="69814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1600" dirty="0" smtClean="0"/>
              <a:t>20 </a:t>
            </a:r>
            <a:r>
              <a:rPr lang="ru-RU" sz="1600" dirty="0"/>
              <a:t>февраля врачебный консилиум </a:t>
            </a:r>
            <a:r>
              <a:rPr lang="ru-RU" sz="1600" dirty="0" smtClean="0"/>
              <a:t> </a:t>
            </a:r>
            <a:r>
              <a:rPr lang="ru-RU" sz="1600" dirty="0"/>
              <a:t>решается на принудительное лечение Гоголя. Результатом его явилось окончательное истощение и утрата сил; вечером того же дня писатель впал в беспамятство.</a:t>
            </a:r>
          </a:p>
          <a:p>
            <a:r>
              <a:rPr lang="ru-RU" sz="1600" dirty="0"/>
              <a:t>Николай Васильевич Гоголь скончался утром в четверг 21 февраля 1852 года, не дожив месяца до своего 43-летия.</a:t>
            </a:r>
          </a:p>
          <a:p>
            <a:r>
              <a:rPr lang="ru-RU" sz="1600" dirty="0"/>
              <a:t>Писатель </a:t>
            </a:r>
            <a:r>
              <a:rPr lang="ru-RU" sz="1600" dirty="0" smtClean="0"/>
              <a:t>был отпет </a:t>
            </a:r>
            <a:r>
              <a:rPr lang="ru-RU" sz="1600" dirty="0"/>
              <a:t>в университетской </a:t>
            </a:r>
            <a:r>
              <a:rPr lang="ru-RU" sz="1600" dirty="0" smtClean="0"/>
              <a:t> церкви мученицы </a:t>
            </a:r>
            <a:r>
              <a:rPr lang="ru-RU" sz="1600" dirty="0" err="1" smtClean="0"/>
              <a:t>Татианы</a:t>
            </a:r>
            <a:r>
              <a:rPr lang="ru-RU" sz="1600" dirty="0" smtClean="0"/>
              <a:t>. </a:t>
            </a:r>
            <a:r>
              <a:rPr lang="ru-RU" sz="1600" dirty="0"/>
              <a:t>Похороны проходили в воскресный полдень 24 февраля </a:t>
            </a:r>
            <a:r>
              <a:rPr lang="ru-RU" sz="1600" dirty="0" smtClean="0"/>
              <a:t>(7 марта) 1852  </a:t>
            </a:r>
            <a:r>
              <a:rPr lang="ru-RU" sz="1600" dirty="0"/>
              <a:t>года на кладбище </a:t>
            </a:r>
            <a:r>
              <a:rPr lang="ru-RU" sz="1600" dirty="0" smtClean="0"/>
              <a:t> Данилова монастыря </a:t>
            </a:r>
            <a:r>
              <a:rPr lang="ru-RU" sz="1600" dirty="0"/>
              <a:t>в Москве. На могиле был установлен памятник, состоящий из двух частей:</a:t>
            </a:r>
          </a:p>
          <a:p>
            <a:r>
              <a:rPr lang="ru-RU" sz="1600" b="1" dirty="0"/>
              <a:t>бронзовый крест</a:t>
            </a:r>
            <a:r>
              <a:rPr lang="ru-RU" sz="1600" dirty="0"/>
              <a:t>, стоявший на чёрном надгробном камне </a:t>
            </a:r>
            <a:r>
              <a:rPr lang="ru-RU" sz="1600" dirty="0" smtClean="0"/>
              <a:t>(« Голгофа»), </a:t>
            </a:r>
            <a:r>
              <a:rPr lang="ru-RU" sz="1600" dirty="0"/>
              <a:t>на котором была высечена надпись славянскими буквами «Ей гряди Господи Иисусе! </a:t>
            </a:r>
            <a:r>
              <a:rPr lang="ru-RU" sz="1600" dirty="0" err="1"/>
              <a:t>Апокалипс</a:t>
            </a:r>
            <a:r>
              <a:rPr lang="ru-RU" sz="1600" dirty="0"/>
              <a:t>. гл. КВ, ст. К»;</a:t>
            </a:r>
          </a:p>
          <a:p>
            <a:r>
              <a:rPr lang="ru-RU" sz="1600" b="1" dirty="0"/>
              <a:t>чёрная мраморная плита</a:t>
            </a:r>
            <a:r>
              <a:rPr lang="ru-RU" sz="1600" dirty="0"/>
              <a:t>, лежащая на </a:t>
            </a:r>
            <a:r>
              <a:rPr lang="ru-RU" sz="1600" dirty="0" err="1"/>
              <a:t>базице</a:t>
            </a:r>
            <a:r>
              <a:rPr lang="ru-RU" sz="1600" dirty="0"/>
              <a:t> из серого гранита. На ней гражданскими буквами были высечены следующие надписи:</a:t>
            </a:r>
          </a:p>
          <a:p>
            <a:pPr lvl="0"/>
            <a:r>
              <a:rPr lang="ru-RU" sz="1600" u="sng" dirty="0"/>
              <a:t>На верхней лицевой стороне</a:t>
            </a:r>
            <a:r>
              <a:rPr lang="ru-RU" sz="1600" dirty="0"/>
              <a:t>: «Здесь погребено тело Николая Васильевича Гоголя. Родился 19 марта 1809 года. Скончался 21 февраля 1852 года»;</a:t>
            </a:r>
          </a:p>
          <a:p>
            <a:pPr lvl="0"/>
            <a:r>
              <a:rPr lang="ru-RU" sz="1600" u="sng" dirty="0"/>
              <a:t>На малой стороне плиты</a:t>
            </a:r>
            <a:r>
              <a:rPr lang="ru-RU" sz="1600" dirty="0"/>
              <a:t>, обращённой к зрителю: «Горьким словом моим посмеются. Иеремии глав. 20, ст. 8»;</a:t>
            </a:r>
          </a:p>
          <a:p>
            <a:pPr lvl="0"/>
            <a:r>
              <a:rPr lang="ru-RU" sz="1600" u="sng" dirty="0"/>
              <a:t>На большой боковой стороне плиты к зрителю</a:t>
            </a:r>
            <a:r>
              <a:rPr lang="ru-RU" sz="1600" dirty="0"/>
              <a:t>: «Муж </a:t>
            </a:r>
            <a:r>
              <a:rPr lang="ru-RU" sz="1600" dirty="0" err="1"/>
              <a:t>разумивый</a:t>
            </a:r>
            <a:r>
              <a:rPr lang="ru-RU" sz="1600" dirty="0"/>
              <a:t> престол чувствия. Притчей гл. 12, ст. 23», «Правда возвышает язык. Притчей гл. 14, ст. 34».</a:t>
            </a:r>
          </a:p>
          <a:p>
            <a:pPr lvl="0"/>
            <a:r>
              <a:rPr lang="ru-RU" sz="1600" u="sng" dirty="0"/>
              <a:t>На большой боковой стороне плиты, скрытой от зрителя </a:t>
            </a:r>
            <a:r>
              <a:rPr lang="ru-RU" sz="1600" dirty="0"/>
              <a:t>(к решётке): «</a:t>
            </a:r>
            <a:r>
              <a:rPr lang="ru-RU" sz="1600" dirty="0" err="1"/>
              <a:t>Истиным</a:t>
            </a:r>
            <a:r>
              <a:rPr lang="ru-RU" sz="1600" dirty="0"/>
              <a:t> же уста исполнит смеха, о </a:t>
            </a:r>
            <a:r>
              <a:rPr lang="ru-RU" sz="1600" dirty="0" err="1"/>
              <a:t>устне</a:t>
            </a:r>
            <a:r>
              <a:rPr lang="ru-RU" sz="1600" dirty="0"/>
              <a:t> же их исповедания. Иова гл. 8, ст. 21».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2" y="946297"/>
            <a:ext cx="3595047" cy="49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0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8447" y="709684"/>
            <a:ext cx="67248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1930 году Данилов монастырь был окончательно закрыт, а некрополь вскоре ликвидирован. 31 мая 1931 года могилу Гоголя вскрыли, и его останки перенесли на </a:t>
            </a:r>
            <a:r>
              <a:rPr lang="ru-RU" dirty="0" smtClean="0"/>
              <a:t> Новодевичьем кладбище. </a:t>
            </a:r>
            <a:r>
              <a:rPr lang="ru-RU" dirty="0"/>
              <a:t>Туда же была перенесена и «Голгофа».</a:t>
            </a:r>
          </a:p>
          <a:p>
            <a:pPr algn="just"/>
            <a:r>
              <a:rPr lang="ru-RU" dirty="0" smtClean="0"/>
              <a:t>	Официальный </a:t>
            </a:r>
            <a:r>
              <a:rPr lang="ru-RU" dirty="0"/>
              <a:t>акт экспертизы, составленный сотрудниками </a:t>
            </a:r>
            <a:r>
              <a:rPr lang="ru-RU" dirty="0" smtClean="0"/>
              <a:t> НКВД  и </a:t>
            </a:r>
            <a:r>
              <a:rPr lang="ru-RU" dirty="0"/>
              <a:t>ныне хранящийся в РГАЛИ (ф. 139, № 61), оспаривает малодостоверные и взаимоисключающие друг друга воспоминания участника и свидетеля эксгумации писателя </a:t>
            </a:r>
            <a:r>
              <a:rPr lang="ru-RU" dirty="0" smtClean="0"/>
              <a:t> Владимира Лидина. </a:t>
            </a:r>
            <a:r>
              <a:rPr lang="ru-RU" dirty="0"/>
              <a:t>Согласно одним его воспоминаниям («Перенесение праха Н. В. Гоголя»), написанным спустя 15 лет после события и опубликованным посмертно в 1991 году в «Российском архиве», в могиле Гоголя отсутствовал череп писателя. Согласно другим его воспоминаниям, передаваемым в форме устных рассказов </a:t>
            </a:r>
            <a:r>
              <a:rPr lang="ru-RU" dirty="0" smtClean="0"/>
              <a:t>студентам Литературного института  </a:t>
            </a:r>
            <a:r>
              <a:rPr lang="ru-RU" dirty="0"/>
              <a:t>в бытность Лидина в 1970-е годы его профессором — череп Гоголя был повёрнут на бок. Об этом свидетельствует бывший студент В. Г. Лидина, а позднее старший научный сотрудник </a:t>
            </a:r>
            <a:r>
              <a:rPr lang="ru-RU" dirty="0" smtClean="0"/>
              <a:t> Государственного Литературного музея </a:t>
            </a:r>
            <a:r>
              <a:rPr lang="ru-RU" dirty="0"/>
              <a:t>Ю. В. Алёхин.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1" y="1520456"/>
            <a:ext cx="4192436" cy="3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8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6278" y="696036"/>
            <a:ext cx="62160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Обе </a:t>
            </a:r>
            <a:r>
              <a:rPr lang="ru-RU" dirty="0"/>
              <a:t>эти версии носят сомнительный характер. Они и породили множество легенд, в том числе о «</a:t>
            </a:r>
            <a:r>
              <a:rPr lang="ru-RU" i="1" dirty="0"/>
              <a:t>захоронении Гоголя в состоянии летаргического сна</a:t>
            </a:r>
            <a:r>
              <a:rPr lang="ru-RU" dirty="0"/>
              <a:t>» и «похищении черепа писателя для коллекции известного московского собирателя театральной старины </a:t>
            </a:r>
            <a:r>
              <a:rPr lang="ru-RU" dirty="0" smtClean="0"/>
              <a:t> А.А. Бахрушина».</a:t>
            </a:r>
            <a:endParaRPr lang="ru-RU" dirty="0"/>
          </a:p>
          <a:p>
            <a:pPr algn="just"/>
            <a:r>
              <a:rPr lang="ru-RU" dirty="0" smtClean="0"/>
              <a:t>	Такой </a:t>
            </a:r>
            <a:r>
              <a:rPr lang="ru-RU" dirty="0"/>
              <a:t>же противоречивый характер носят многочисленные воспоминания об осквернении могилы Гоголя советскими писателями при эксгумации захоронения Гоголя, публикуемые СМИ со слов всё того же В. Г. Лидина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1952 году на могиле вместо «Голгофы» установили новый памятник в виде постамента с бюстом Гоголя работы скульптора </a:t>
            </a:r>
            <a:r>
              <a:rPr lang="ru-RU" dirty="0" smtClean="0"/>
              <a:t>Н. Н. Томского, </a:t>
            </a:r>
            <a:r>
              <a:rPr lang="ru-RU" dirty="0"/>
              <a:t>на котором начертано: «Великому русскому художнику слова Николаю Васильевичу Гоголю от </a:t>
            </a:r>
            <a:r>
              <a:rPr lang="ru-RU" dirty="0" smtClean="0"/>
              <a:t> Правительства Советского Союза».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8" y="808073"/>
            <a:ext cx="3643792" cy="48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9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4622" y="655093"/>
            <a:ext cx="5921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К </a:t>
            </a:r>
            <a:r>
              <a:rPr lang="ru-RU" dirty="0"/>
              <a:t>200-летию со дня рождения писателя по инициативе членов оргкомитета юбилея могиле был придан почти первоначальный вид: бронзовый крест на чёрном камне.</a:t>
            </a:r>
          </a:p>
          <a:p>
            <a:pPr algn="just"/>
            <a:r>
              <a:rPr lang="ru-RU" dirty="0"/>
              <a:t>Именем Николая Гоголя названы улицы и учебные заведения во многих городах России, Украины и других стран. В честь Гоголя выпущено несколько марок и памятных монет. Более 15 памятников писателю установлены в различных городах мира. Ему также посвящено несколько документальных и игровых фильмов.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" y="676358"/>
            <a:ext cx="3837848" cy="55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2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2" y="1926071"/>
            <a:ext cx="4038238" cy="3145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4530" y="545911"/>
            <a:ext cx="67404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Библиография </a:t>
            </a:r>
            <a:r>
              <a:rPr lang="ru-RU" dirty="0"/>
              <a:t>Николая Гоголя не так обширна, как у многих его соратников по литературному цеху. Работал он медленно, часто переделывал написанное, а порой и уничтожал свои рукописи. </a:t>
            </a:r>
          </a:p>
          <a:p>
            <a:pPr algn="just"/>
            <a:r>
              <a:rPr lang="ru-RU" dirty="0"/>
              <a:t>О свойствах своего таланта сам Гоголь говорил: «У меня только то и выходило хорошо, что взято было мной из действительности, из данных, мне известных». При этом изображённые им лица не были просто повторением действительности: они были целыми художественными типами, в которых была глубоко понята человеческая природа. Его герои чаще, чем у кого-либо другого из русских писателей, становились именами нарицательными.</a:t>
            </a:r>
          </a:p>
          <a:p>
            <a:pPr algn="just"/>
            <a:r>
              <a:rPr lang="ru-RU" dirty="0" smtClean="0"/>
              <a:t>	Другая </a:t>
            </a:r>
            <a:r>
              <a:rPr lang="ru-RU" dirty="0"/>
              <a:t>личная черта Гоголя заключалась в том, что с самых ранних лет, с первых проблесков молодого сознания его волновали возвышенные стремления, желание послужить обществу чем-то высоким и благотворным; с ранних лет ему было ненавистно ограниченное самодовольство, лишённое внутреннего содержания, и эта черта сказалась потом, в </a:t>
            </a:r>
            <a:r>
              <a:rPr lang="ru-RU" dirty="0" smtClean="0"/>
              <a:t> 1830-х, </a:t>
            </a:r>
            <a:r>
              <a:rPr lang="ru-RU" dirty="0"/>
              <a:t>сознательным желанием обличать общественные язвы и испорченность, и она же развилась в высокое представление о значении искусства, стоящего над толпой как высшее просветление идеала…</a:t>
            </a:r>
          </a:p>
          <a:p>
            <a:pPr algn="just"/>
            <a:r>
              <a:rPr lang="ru-RU" dirty="0"/>
              <a:t>Назовём наиболее известные произведения Николая Гоголя (в скобках указан год первой публикации).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41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3/3d/N.Gogol_by_F.Moller_%28early_1840s%2C_Ivanovo%29.jpg/172px-N.Gogol_by_F.Moller_%28early_1840s%2C_Ivanovo%2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8" y="1228300"/>
            <a:ext cx="3466531" cy="42308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47286" y="1021492"/>
            <a:ext cx="67220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Гоголь Николай </a:t>
            </a:r>
            <a:r>
              <a:rPr lang="ru-RU" sz="2400" b="1" dirty="0" smtClean="0"/>
              <a:t>Васильевич</a:t>
            </a:r>
            <a:endParaRPr lang="ru-RU" sz="2400" dirty="0"/>
          </a:p>
          <a:p>
            <a:pPr algn="ctr"/>
            <a:r>
              <a:rPr lang="ru-RU" sz="2400" dirty="0" smtClean="0"/>
              <a:t>(1 апреля 1809 - 4 марта 1852)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(при рождении </a:t>
            </a:r>
            <a:r>
              <a:rPr lang="ru-RU" sz="2400" b="1" dirty="0" err="1"/>
              <a:t>Яно́вский</a:t>
            </a:r>
            <a:r>
              <a:rPr lang="ru-RU" sz="2400" dirty="0"/>
              <a:t>, </a:t>
            </a:r>
            <a:r>
              <a:rPr lang="ru-RU" sz="2400" dirty="0" smtClean="0"/>
              <a:t>с 1821 года  </a:t>
            </a:r>
            <a:r>
              <a:rPr lang="ru-RU" sz="2400" dirty="0"/>
              <a:t>— </a:t>
            </a:r>
            <a:r>
              <a:rPr lang="ru-RU" sz="2400" b="1" dirty="0" err="1"/>
              <a:t>Го́голь-Яно́вский</a:t>
            </a:r>
            <a:r>
              <a:rPr lang="ru-RU" sz="2400" dirty="0"/>
              <a:t>; 20 марта </a:t>
            </a:r>
            <a:r>
              <a:rPr lang="ru-RU" sz="2400" dirty="0" smtClean="0"/>
              <a:t>[1 апреля 1809, Сорочинцы, Миргородский уезд, Полтавская губерния </a:t>
            </a:r>
            <a:r>
              <a:rPr lang="ru-RU" sz="2400" dirty="0"/>
              <a:t>— 21 февраля </a:t>
            </a:r>
            <a:r>
              <a:rPr lang="ru-RU" sz="2400" dirty="0" smtClean="0"/>
              <a:t>[4 марта] 1852, Москва) — русский прозаик, драматург, критик, публицист, </a:t>
            </a:r>
            <a:r>
              <a:rPr lang="ru-RU" sz="2400" dirty="0"/>
              <a:t>признанный одним из </a:t>
            </a:r>
            <a:r>
              <a:rPr lang="ru-RU" sz="2400" dirty="0" smtClean="0"/>
              <a:t>классиков русской литературы. </a:t>
            </a:r>
            <a:r>
              <a:rPr lang="ru-RU" sz="2400" dirty="0"/>
              <a:t>Происходил из </a:t>
            </a:r>
            <a:r>
              <a:rPr lang="ru-RU" sz="2400" dirty="0" smtClean="0"/>
              <a:t>старинного малороссийского </a:t>
            </a:r>
            <a:r>
              <a:rPr lang="ru-RU" sz="2400" dirty="0"/>
              <a:t>дворянского рода </a:t>
            </a:r>
            <a:r>
              <a:rPr lang="ru-RU" sz="2400" dirty="0" smtClean="0"/>
              <a:t>Гоголей - </a:t>
            </a:r>
            <a:r>
              <a:rPr lang="ru-RU" sz="2400" dirty="0" err="1" smtClean="0"/>
              <a:t>Янвских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249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11" y="3861914"/>
            <a:ext cx="5592725" cy="2421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0425" y="449583"/>
            <a:ext cx="62790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"/>
              </a:spcBef>
            </a:pPr>
            <a:r>
              <a:rPr lang="ru-RU" sz="1400" b="1" dirty="0"/>
              <a:t>Повести и поэмы</a:t>
            </a:r>
            <a:endParaRPr lang="ru-RU" sz="1400" dirty="0"/>
          </a:p>
          <a:p>
            <a:pPr>
              <a:spcBef>
                <a:spcPts val="70"/>
              </a:spcBef>
            </a:pPr>
            <a:r>
              <a:rPr lang="ru-RU" sz="1400" dirty="0"/>
              <a:t>Вечер накануне Ивана Купала (1830)</a:t>
            </a:r>
          </a:p>
          <a:p>
            <a:pPr>
              <a:spcBef>
                <a:spcPts val="70"/>
              </a:spcBef>
            </a:pPr>
            <a:r>
              <a:rPr lang="ru-RU" sz="1400" dirty="0" err="1"/>
              <a:t>Вий</a:t>
            </a:r>
            <a:r>
              <a:rPr lang="ru-RU" sz="1400" dirty="0"/>
              <a:t> (1835)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Заколдованное место (1832)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Записки сумасшедшего (1835)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Иван Фёдорович </a:t>
            </a:r>
            <a:r>
              <a:rPr lang="ru-RU" sz="1400" dirty="0" err="1"/>
              <a:t>Шпонька</a:t>
            </a:r>
            <a:r>
              <a:rPr lang="ru-RU" sz="1400" dirty="0"/>
              <a:t> и его тётушка (1832)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Коляска (1836)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Майская ночь, или Утопленница (1831)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Мёртвые души (1842)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Невский проспект (1835)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Нос (1836)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Ночи на вилле (1856)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Ночь перед Рождеством (1832)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Повесть о капитане Копейкине (1842)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Повесть о том, как поссорился Иван Иванович с Иваном Никифоровичем (1834)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Портрет (1835)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Пропавшая грамота (1831)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Рим (1842)</a:t>
            </a:r>
          </a:p>
          <a:p>
            <a:pPr>
              <a:spcBef>
                <a:spcPts val="70"/>
              </a:spcBef>
            </a:pPr>
            <a:r>
              <a:rPr lang="ru-RU" sz="1400" dirty="0" err="1"/>
              <a:t>Сорочинская</a:t>
            </a:r>
            <a:r>
              <a:rPr lang="ru-RU" sz="1400" dirty="0"/>
              <a:t> ярмарка (1831)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Старосветские помещики (1835)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Страшная месть (1832)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Страшная рука (1856)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Страшный кабан (1831)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Тарас Бульба (1835)</a:t>
            </a:r>
          </a:p>
          <a:p>
            <a:pPr>
              <a:spcBef>
                <a:spcPts val="70"/>
              </a:spcBef>
            </a:pPr>
            <a:r>
              <a:rPr lang="ru-RU" sz="1400" dirty="0"/>
              <a:t>Шинель (1842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35" y="599100"/>
            <a:ext cx="4829951" cy="285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940" y="576063"/>
            <a:ext cx="6100549" cy="55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Пьесы</a:t>
            </a:r>
            <a:endParaRPr lang="ru-RU" dirty="0"/>
          </a:p>
          <a:p>
            <a:r>
              <a:rPr lang="ru-RU" dirty="0"/>
              <a:t>Альфред (1856)</a:t>
            </a:r>
          </a:p>
          <a:p>
            <a:r>
              <a:rPr lang="ru-RU" dirty="0"/>
              <a:t>Владимир третьей степени (1842)</a:t>
            </a:r>
          </a:p>
          <a:p>
            <a:r>
              <a:rPr lang="ru-RU" dirty="0"/>
              <a:t>Женитьба (1842)</a:t>
            </a:r>
          </a:p>
          <a:p>
            <a:r>
              <a:rPr lang="ru-RU" dirty="0"/>
              <a:t>Игроки (1842)</a:t>
            </a:r>
          </a:p>
          <a:p>
            <a:r>
              <a:rPr lang="ru-RU" dirty="0"/>
              <a:t>Лакейская (1842)</a:t>
            </a:r>
          </a:p>
          <a:p>
            <a:r>
              <a:rPr lang="ru-RU" dirty="0"/>
              <a:t>Отрывок (Сцены из светской жизни) (1842)</a:t>
            </a:r>
          </a:p>
          <a:p>
            <a:r>
              <a:rPr lang="ru-RU" dirty="0"/>
              <a:t>Развязка «Ревизора» (1856)</a:t>
            </a:r>
          </a:p>
          <a:p>
            <a:r>
              <a:rPr lang="ru-RU" dirty="0"/>
              <a:t>Ревизор (1836)</a:t>
            </a:r>
          </a:p>
          <a:p>
            <a:r>
              <a:rPr lang="ru-RU" dirty="0"/>
              <a:t>Театральный разъезд после представления новой комедии (1842)</a:t>
            </a:r>
          </a:p>
          <a:p>
            <a:r>
              <a:rPr lang="ru-RU" dirty="0"/>
              <a:t>Тяжба (1842)</a:t>
            </a:r>
          </a:p>
          <a:p>
            <a:r>
              <a:rPr lang="ru-RU" dirty="0"/>
              <a:t>Утро делового человека (1836)</a:t>
            </a:r>
          </a:p>
          <a:p>
            <a:r>
              <a:rPr lang="ru-RU" b="1" dirty="0"/>
              <a:t>Рассказы</a:t>
            </a:r>
            <a:endParaRPr lang="ru-RU" dirty="0"/>
          </a:p>
          <a:p>
            <a:r>
              <a:rPr lang="ru-RU" dirty="0"/>
              <a:t>Пленник (Кровавый бандурист) (1835)</a:t>
            </a:r>
          </a:p>
          <a:p>
            <a:r>
              <a:rPr lang="ru-RU" dirty="0"/>
              <a:t>Успех посольства (1831)</a:t>
            </a:r>
          </a:p>
          <a:p>
            <a:r>
              <a:rPr lang="ru-RU" dirty="0"/>
              <a:t>Учитель (1831)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7" y="1318438"/>
            <a:ext cx="4715673" cy="3645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80" y="4061291"/>
            <a:ext cx="1354844" cy="2083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r="18269"/>
          <a:stretch/>
        </p:blipFill>
        <p:spPr>
          <a:xfrm>
            <a:off x="5128463" y="773749"/>
            <a:ext cx="1187278" cy="18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581" y="1497070"/>
            <a:ext cx="10263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Настоящая </a:t>
            </a:r>
            <a:r>
              <a:rPr lang="ru-RU" dirty="0"/>
              <a:t>фамилия писателя — Гоголь-Яновский. Однако литератору не нравилось, что она длинная, поэтому он откинул вторую часть и просил звать только Гоголем.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Мать </a:t>
            </a:r>
            <a:r>
              <a:rPr lang="ru-RU" dirty="0"/>
              <a:t>Гоголя считала сына гением и приписывала ему изобретение паровой машины, железной дороги и других технических новшеств того времени.</a:t>
            </a:r>
          </a:p>
          <a:p>
            <a:r>
              <a:rPr lang="ru-RU" dirty="0"/>
              <a:t>3. Студенты считали Николая Гоголя никудышным преподавателем истории. Он часто пропускал занятия или мог рассказывать материал лишь полчаса вместе двух. Писатель Николай Иваницкий вспоминал: </a:t>
            </a:r>
            <a:r>
              <a:rPr lang="ru-RU" i="1" dirty="0"/>
              <a:t>«Лекции Гоголя были очень сухи и скучны: ни одно событие не вызвало его на беседу живую и одушевленную. Какими-то сонными глазами смотрел он на прошедшие века и отжившие племена»</a:t>
            </a:r>
            <a:r>
              <a:rPr lang="ru-RU" dirty="0"/>
              <a:t>.</a:t>
            </a:r>
          </a:p>
          <a:p>
            <a:r>
              <a:rPr lang="ru-RU" dirty="0"/>
              <a:t>4. У Николая Гоголя всегда были долги. Несмотря на успех его произведений, писатель не получал больших гонораров. Он писал Пушкину: </a:t>
            </a:r>
            <a:r>
              <a:rPr lang="ru-RU" i="1" dirty="0"/>
              <a:t>«Книгопродавцы такой народ, которых без всякой совести можно повесить на первом дереве»</a:t>
            </a:r>
            <a:r>
              <a:rPr lang="ru-RU" dirty="0"/>
              <a:t>.</a:t>
            </a:r>
          </a:p>
          <a:p>
            <a:r>
              <a:rPr lang="ru-RU" dirty="0"/>
              <a:t>5. Писатель везде носил с собой Евангелие. Гоголь писал: </a:t>
            </a:r>
            <a:r>
              <a:rPr lang="ru-RU" i="1" dirty="0"/>
              <a:t>«Выше того не выдумать, что уже есть в Евангелии. Сколько раз уже отшатывалось от него человечество и сколько раз обращалось»</a:t>
            </a:r>
            <a:r>
              <a:rPr lang="ru-RU" dirty="0"/>
              <a:t>. Кроме того, он каждый день читал по главе из Ветхого Завета.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2584" y="553744"/>
            <a:ext cx="9594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Интересные факты из жизни</a:t>
            </a:r>
          </a:p>
        </p:txBody>
      </p:sp>
    </p:spTree>
    <p:extLst>
      <p:ext uri="{BB962C8B-B14F-4D97-AF65-F5344CB8AC3E}">
        <p14:creationId xmlns:p14="http://schemas.microsoft.com/office/powerpoint/2010/main" val="34211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00" y="1451985"/>
            <a:ext cx="7404691" cy="49364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1446" y="360613"/>
            <a:ext cx="106346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В работе были использованы </a:t>
            </a:r>
            <a:r>
              <a:rPr lang="ru-RU" sz="4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материали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893" y="1133057"/>
            <a:ext cx="110791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https://ru.wikipedia.org/wiki/Гоголь,_Николай_Васильевич#cite_note-24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/>
              </a:rPr>
              <a:t>https://www.culture.ru/persons/8127/nikolai-gogol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https://histrf.ru/read/biographies/nikolay-vasilevich-gogol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4029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4" b="8953"/>
          <a:stretch/>
        </p:blipFill>
        <p:spPr>
          <a:xfrm>
            <a:off x="1042786" y="655092"/>
            <a:ext cx="10058400" cy="5527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523148">
            <a:off x="3502238" y="1070298"/>
            <a:ext cx="76754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Спасибо за </a:t>
            </a:r>
            <a:r>
              <a:rPr lang="ru-RU" sz="6000" b="1" dirty="0" err="1" smtClean="0">
                <a:ln/>
                <a:solidFill>
                  <a:schemeClr val="accent3"/>
                </a:solidFill>
              </a:rPr>
              <a:t>вниминие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9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375" y="757881"/>
            <a:ext cx="620579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По </a:t>
            </a:r>
            <a:r>
              <a:rPr lang="ru-RU" sz="2000" dirty="0"/>
              <a:t>мнению </a:t>
            </a:r>
            <a:r>
              <a:rPr lang="ru-RU" sz="2000" dirty="0" smtClean="0"/>
              <a:t>В.   Белинского  и Н. Чернышевского, </a:t>
            </a:r>
            <a:r>
              <a:rPr lang="ru-RU" sz="2000" dirty="0"/>
              <a:t>Гоголь стал основателем литературного направления — основного этапа </a:t>
            </a:r>
            <a:r>
              <a:rPr lang="ru-RU" sz="2000" dirty="0" smtClean="0"/>
              <a:t>«</a:t>
            </a:r>
            <a:r>
              <a:rPr lang="ru-RU" sz="2000" u="sng" dirty="0" smtClean="0"/>
              <a:t>натуральной школы</a:t>
            </a:r>
            <a:r>
              <a:rPr lang="ru-RU" sz="2000" dirty="0" smtClean="0"/>
              <a:t>» </a:t>
            </a:r>
            <a:r>
              <a:rPr lang="ru-RU" sz="2000" dirty="0"/>
              <a:t>1840-х годов; современные исследователи считают, что он оказал большое влияние на русскую и мировую </a:t>
            </a:r>
            <a:r>
              <a:rPr lang="ru-RU" sz="2000" dirty="0" smtClean="0"/>
              <a:t>литературу. </a:t>
            </a:r>
            <a:r>
              <a:rPr lang="ru-RU" sz="2000" dirty="0"/>
              <a:t>Влияние Гоголя на своё творчество признавали </a:t>
            </a:r>
            <a:r>
              <a:rPr lang="ru-RU" sz="2000" dirty="0" smtClean="0"/>
              <a:t>Михаил Булгаков, Федор Достоевский, </a:t>
            </a:r>
            <a:r>
              <a:rPr lang="ru-RU" sz="2000" dirty="0" err="1" smtClean="0"/>
              <a:t>Рюноскэ</a:t>
            </a:r>
            <a:r>
              <a:rPr lang="ru-RU" sz="2000" dirty="0" smtClean="0"/>
              <a:t> </a:t>
            </a:r>
            <a:r>
              <a:rPr lang="ru-RU" sz="2000" dirty="0" err="1" smtClean="0"/>
              <a:t>Акутагава</a:t>
            </a:r>
            <a:r>
              <a:rPr lang="ru-RU" sz="2000" dirty="0" smtClean="0"/>
              <a:t>, </a:t>
            </a:r>
            <a:r>
              <a:rPr lang="ru-RU" sz="2000" dirty="0" err="1" smtClean="0"/>
              <a:t>Фланнери</a:t>
            </a:r>
            <a:r>
              <a:rPr lang="ru-RU" sz="2000" dirty="0" smtClean="0"/>
              <a:t> О </a:t>
            </a:r>
            <a:r>
              <a:rPr lang="ru-RU" sz="2000" dirty="0" err="1" smtClean="0"/>
              <a:t>Коннор</a:t>
            </a:r>
            <a:r>
              <a:rPr lang="ru-RU" sz="2000" dirty="0" smtClean="0"/>
              <a:t>, Франц Кафка и </a:t>
            </a:r>
            <a:r>
              <a:rPr lang="ru-RU" sz="2000" dirty="0"/>
              <a:t>многие другие.</a:t>
            </a:r>
          </a:p>
          <a:p>
            <a:pPr algn="just"/>
            <a:r>
              <a:rPr lang="ru-RU" sz="2000" dirty="0"/>
              <a:t>	В возрасте десяти лет </a:t>
            </a:r>
            <a:r>
              <a:rPr lang="ru-RU" sz="2000" dirty="0" smtClean="0"/>
              <a:t>Гоголя </a:t>
            </a:r>
            <a:r>
              <a:rPr lang="ru-RU" sz="2000" dirty="0"/>
              <a:t>отвезли </a:t>
            </a:r>
            <a:r>
              <a:rPr lang="ru-RU" sz="2000" dirty="0" smtClean="0"/>
              <a:t>в Полтаву </a:t>
            </a:r>
            <a:r>
              <a:rPr lang="ru-RU" sz="2000" dirty="0"/>
              <a:t>к одному из местных учителей, для подготовки к обучению </a:t>
            </a:r>
            <a:r>
              <a:rPr lang="ru-RU" sz="2000" dirty="0" smtClean="0"/>
              <a:t>в местной гимназии ; </a:t>
            </a:r>
            <a:r>
              <a:rPr lang="ru-RU" sz="2000" dirty="0"/>
              <a:t>затем он поступил в </a:t>
            </a:r>
            <a:r>
              <a:rPr lang="ru-RU" sz="2000" dirty="0" smtClean="0"/>
              <a:t> Гимназию высших наук в Нежине (</a:t>
            </a:r>
            <a:r>
              <a:rPr lang="ru-RU" sz="2000" dirty="0"/>
              <a:t>позже </a:t>
            </a:r>
            <a:r>
              <a:rPr lang="ru-RU" sz="2000" dirty="0" err="1"/>
              <a:t>Нежинский</a:t>
            </a:r>
            <a:r>
              <a:rPr lang="ru-RU" sz="2000" dirty="0"/>
              <a:t> историко-филологический институт князя А. А. </a:t>
            </a:r>
            <a:r>
              <a:rPr lang="ru-RU" sz="2000" dirty="0" err="1"/>
              <a:t>Безбродко</a:t>
            </a:r>
            <a:r>
              <a:rPr lang="ru-RU" sz="2000" dirty="0"/>
              <a:t>, а затем </a:t>
            </a:r>
            <a:r>
              <a:rPr lang="ru-RU" sz="2000" dirty="0" err="1"/>
              <a:t>Нежинский</a:t>
            </a:r>
            <a:r>
              <a:rPr lang="ru-RU" sz="2000" dirty="0"/>
              <a:t> государственный университет имени Николая Гоголя).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2" y="757881"/>
            <a:ext cx="3794932" cy="5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51" y="848497"/>
            <a:ext cx="4497860" cy="51239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2142" y="569395"/>
            <a:ext cx="603231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700" dirty="0" smtClean="0"/>
              <a:t>Гоголь </a:t>
            </a:r>
            <a:r>
              <a:rPr lang="ru-RU" sz="1700" dirty="0"/>
              <a:t>не был прилежным учеником, но обладал прекрасной памятью, за несколько дней готовился к экзаменам и переходил из класса в класс; он был очень слаб в языках и делал успехи только в рисовании и русской словесности.</a:t>
            </a:r>
          </a:p>
          <a:p>
            <a:pPr algn="just"/>
            <a:r>
              <a:rPr lang="ru-RU" sz="1700" dirty="0" smtClean="0"/>
              <a:t>	В </a:t>
            </a:r>
            <a:r>
              <a:rPr lang="ru-RU" sz="1700" dirty="0"/>
              <a:t>плохом обучении была, по-видимому, отчасти виновата и сама гимназия высших наук, в первые годы своего существования не слишком хорошо организованная; например, история преподавалась методом зубрёжки, преподаватель словесности Никольский превозносил значение русской литературы XVIII века и не одобрял современной ему </a:t>
            </a:r>
            <a:r>
              <a:rPr lang="ru-RU" sz="1700" dirty="0" smtClean="0"/>
              <a:t>поэзии Пушкина и Жуковского, </a:t>
            </a:r>
            <a:r>
              <a:rPr lang="ru-RU" sz="1700" dirty="0"/>
              <a:t>что, впрочем, лишь усиливало интерес гимназистов к романтической литературе. Уроки нравственного воспитания дополнялись розгой. Доставалось и Гоголю.</a:t>
            </a:r>
          </a:p>
          <a:p>
            <a:pPr algn="just"/>
            <a:r>
              <a:rPr lang="ru-RU" sz="1700" dirty="0" smtClean="0"/>
              <a:t>	Недостатки </a:t>
            </a:r>
            <a:r>
              <a:rPr lang="ru-RU" sz="1700" dirty="0"/>
              <a:t>школы восполнялись самообразованием в кружке товарищей, где нашлись люди, разделявшие с Гоголем литературные интересы </a:t>
            </a:r>
            <a:r>
              <a:rPr lang="ru-RU" sz="1700" dirty="0" smtClean="0"/>
              <a:t>( Герасим Высоцкий,  </a:t>
            </a:r>
            <a:r>
              <a:rPr lang="ru-RU" sz="1700" dirty="0"/>
              <a:t>по-видимому, имевший тогда на него немалое влияние; </a:t>
            </a:r>
            <a:r>
              <a:rPr lang="ru-RU" sz="1700" dirty="0" smtClean="0"/>
              <a:t>Александр Данилевский, </a:t>
            </a:r>
            <a:r>
              <a:rPr lang="ru-RU" sz="1700" dirty="0"/>
              <a:t>оставшийся его другом на всю жизнь, как </a:t>
            </a:r>
            <a:r>
              <a:rPr lang="ru-RU" sz="1700" dirty="0" smtClean="0"/>
              <a:t>и Николай Прокопович; Нестор Кукольник, </a:t>
            </a:r>
            <a:r>
              <a:rPr lang="ru-RU" sz="1700" dirty="0"/>
              <a:t>с которым, впрочем, Гоголь никогда не сходился).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8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9545" y="667647"/>
            <a:ext cx="67829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Товарищи </a:t>
            </a:r>
            <a:r>
              <a:rPr lang="ru-RU" dirty="0"/>
              <a:t>выписывали в складчину журналы; затеяли свой рукописный журнал, где Гоголь много писал в стихах. В то время он писал </a:t>
            </a:r>
            <a:r>
              <a:rPr lang="ru-RU" dirty="0" err="1" smtClean="0"/>
              <a:t>элигические</a:t>
            </a:r>
            <a:r>
              <a:rPr lang="ru-RU" dirty="0" smtClean="0"/>
              <a:t> </a:t>
            </a:r>
            <a:r>
              <a:rPr lang="ru-RU" dirty="0"/>
              <a:t>стихотворения, трагедии, историческую поэму и повесть, а также сатиру «Нечто о Нежине, или Дуракам закон не писан». С литературными интересами развилась и любовь к театру, где Гоголь, уже тогда отличавшийся </a:t>
            </a:r>
            <a:r>
              <a:rPr lang="ru-RU" dirty="0" smtClean="0"/>
              <a:t>необычным комизмом, </a:t>
            </a:r>
            <a:r>
              <a:rPr lang="ru-RU" dirty="0"/>
              <a:t>был самым ревностным участником (ещё со второго года пребывания в Нежине). Юношеские опыты Гоголя складывались в стиле </a:t>
            </a:r>
            <a:r>
              <a:rPr lang="ru-RU" dirty="0" smtClean="0"/>
              <a:t>романтической риторики </a:t>
            </a:r>
            <a:r>
              <a:rPr lang="ru-RU" dirty="0"/>
              <a:t>— не во вкусе Пушкина, которым Гоголь уже тогда восхищался, а скорее во </a:t>
            </a:r>
            <a:r>
              <a:rPr lang="ru-RU" dirty="0" smtClean="0"/>
              <a:t>вкусе Бестужева - Марлинского.</a:t>
            </a:r>
            <a:endParaRPr lang="ru-RU" dirty="0"/>
          </a:p>
          <a:p>
            <a:r>
              <a:rPr lang="ru-RU" dirty="0" smtClean="0"/>
              <a:t>	В </a:t>
            </a:r>
            <a:r>
              <a:rPr lang="ru-RU" dirty="0"/>
              <a:t>декабре 1828 года Гоголь переехал </a:t>
            </a:r>
            <a:r>
              <a:rPr lang="ru-RU" dirty="0" smtClean="0"/>
              <a:t>в Санкт – Петербург. </a:t>
            </a:r>
            <a:r>
              <a:rPr lang="ru-RU" dirty="0"/>
              <a:t>Здесь впервые ждало его жестокое разочарование: скромные средства оказались в большом городе совершенно недостаточными, а блестящие надежды не осуществлялись так скоро, как он ожидал. Его письма домой того времени смешаны из этого разочарования и туманного упования на лучшее будущее. В запасе у него были сила характера и практическая предприимчивость: он пробовал поступить </a:t>
            </a:r>
            <a:r>
              <a:rPr lang="ru-RU" dirty="0" smtClean="0"/>
              <a:t>на сцену , стать чиновником, </a:t>
            </a:r>
            <a:r>
              <a:rPr lang="ru-RU" dirty="0"/>
              <a:t>отдаться литературе. Несмотря на его многочисленные попытки, в актёры его так и не приняли.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82" y="739418"/>
            <a:ext cx="3345077" cy="511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93" y="769193"/>
            <a:ext cx="62624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конце 1829 года Гоголь поступил на службу писцом 1-го стола 2-го отделения департамента </a:t>
            </a:r>
            <a:r>
              <a:rPr lang="ru-RU" dirty="0" smtClean="0"/>
              <a:t>уделов Министерства уделов </a:t>
            </a:r>
            <a:r>
              <a:rPr lang="ru-RU" dirty="0"/>
              <a:t>и вскоре становится </a:t>
            </a:r>
            <a:r>
              <a:rPr lang="ru-RU" dirty="0" smtClean="0"/>
              <a:t>помощником столоначальника, </a:t>
            </a:r>
            <a:r>
              <a:rPr lang="ru-RU" dirty="0"/>
              <a:t>при этом был пожалован самым младшим чином </a:t>
            </a:r>
            <a:r>
              <a:rPr lang="ru-RU" dirty="0" smtClean="0"/>
              <a:t>по табели о рангах: коллежского регистратора ; </a:t>
            </a:r>
            <a:r>
              <a:rPr lang="ru-RU" dirty="0"/>
              <a:t>прослужил полтора года. Чиновником он был плохим. Служба его была настолько бессодержательна и монотонна, что стала ему невыносима. Тем не менее из своего опыта службы Гоголь почерпнул материал для своих </a:t>
            </a:r>
            <a:r>
              <a:rPr lang="ru-RU" dirty="0" smtClean="0"/>
              <a:t> петербургских повестей.</a:t>
            </a:r>
            <a:endParaRPr lang="ru-RU" dirty="0"/>
          </a:p>
          <a:p>
            <a:pPr algn="just"/>
            <a:r>
              <a:rPr lang="ru-RU" dirty="0" smtClean="0"/>
              <a:t>	Он </a:t>
            </a:r>
            <a:r>
              <a:rPr lang="ru-RU" dirty="0"/>
              <a:t>вошёл в круг лиц, стоявших во главе </a:t>
            </a:r>
            <a:r>
              <a:rPr lang="ru-RU" dirty="0" smtClean="0"/>
              <a:t> русской художественной литературы: </a:t>
            </a:r>
            <a:r>
              <a:rPr lang="ru-RU" dirty="0"/>
              <a:t>его давние поэтические стремления могли развиваться во всей широте, инстинктивное понимание искусства могло стать глубоким сознанием; личность Пушкина произвела на него чрезвычайное впечатление и навсегда осталась для него предметом поклонения. Служение искусству становилось для него высоким и строгим нравственным долгом, требования которого он старался исполнять свято.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157" y="769193"/>
            <a:ext cx="4329192" cy="48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6530" y="736979"/>
            <a:ext cx="56531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Одним </a:t>
            </a:r>
            <a:r>
              <a:rPr lang="ru-RU" dirty="0"/>
              <a:t>из эпизодов жизни будущего писателя  стала его работа преподавателем истории в Патриотическом институте (женское учебное заведение). Кроме места в институте, Гоголь получил возможность вести частные занятия (в аристократических семействах Лонгиновых, </a:t>
            </a:r>
            <a:r>
              <a:rPr lang="ru-RU" dirty="0" err="1"/>
              <a:t>Балабиных</a:t>
            </a:r>
            <a:r>
              <a:rPr lang="ru-RU" dirty="0"/>
              <a:t>, Васильчиковых). В 1834 году его назначили на должность адъюнкта по кафедре истории в Петербургском университете. Он вошёл в круг лиц, стоявших во </a:t>
            </a:r>
            <a:r>
              <a:rPr lang="ru-RU" dirty="0" smtClean="0"/>
              <a:t>главе русской художественной литературы: </a:t>
            </a:r>
            <a:r>
              <a:rPr lang="ru-RU" dirty="0"/>
              <a:t>его давние поэтические стремления могли развиваться во всей широте, инстинктивное понимание искусства могло стать глубоким сознанием; личность Пушкина произвела на него чрезвычайное впечатление и навсегда осталась для него предметом поклонения. Служение искусству становилось для него высоким и строгим нравственным долгом, требования которого он старался исполнять свято.</a:t>
            </a:r>
          </a:p>
          <a:p>
            <a:pPr algn="just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4" y="868784"/>
            <a:ext cx="4022588" cy="51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338" y="1315236"/>
            <a:ext cx="62233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С </a:t>
            </a:r>
            <a:r>
              <a:rPr lang="ru-RU" dirty="0"/>
              <a:t>конца 1833 года он увлёкся мыслью столь же несбыточной, сколь несбыточными были его прежние планы относительно службы: ему казалось, что он может выступить </a:t>
            </a:r>
            <a:r>
              <a:rPr lang="ru-RU" dirty="0" smtClean="0"/>
              <a:t>на ученом поприще. </a:t>
            </a:r>
            <a:r>
              <a:rPr lang="ru-RU" dirty="0"/>
              <a:t>В то время готовилось открытие </a:t>
            </a:r>
            <a:r>
              <a:rPr lang="ru-RU" dirty="0" smtClean="0"/>
              <a:t> Киевского университета, </a:t>
            </a:r>
            <a:r>
              <a:rPr lang="ru-RU" dirty="0"/>
              <a:t>и он мечтал занять там кафедру истории, которую преподавал девицам в Патриотическом институте.</a:t>
            </a:r>
          </a:p>
          <a:p>
            <a:pPr algn="just"/>
            <a:r>
              <a:rPr lang="ru-RU" dirty="0" smtClean="0"/>
              <a:t>	Однако </a:t>
            </a:r>
            <a:r>
              <a:rPr lang="ru-RU" dirty="0"/>
              <a:t>оказалось, что кафедра истории была отдана другому лицу; но зато вскоре, благодаря влиянию его высоких литературных друзей, ему предложена была такая же кафедра в Петербургском университете. В 1834 году он написал несколько статей по истории западного и </a:t>
            </a:r>
            <a:r>
              <a:rPr lang="ru-RU" dirty="0" smtClean="0"/>
              <a:t>восточного средневековья.</a:t>
            </a:r>
            <a:r>
              <a:rPr lang="ru-RU" baseline="30000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Гоголь был единственным преподавателем на университетской кафедре истории, который читал авторский курс.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42" y="1077050"/>
            <a:ext cx="4065411" cy="44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234" y="785914"/>
            <a:ext cx="555463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Один </a:t>
            </a:r>
            <a:r>
              <a:rPr lang="ru-RU" sz="2000" dirty="0"/>
              <a:t>из его бывших студентов писал: «Гоголь прошел по кафедре как метеор, с блеском оную осветивший и вскоре на оной угасший, но блеск этот был настолько силен, что невольно врезался в юной памяти». Однако с невиданным энтузиазмом взявшись за преподавание, он довольно быстро к нему охладел. Гоголю стало откровенно скучно. В 1835 году он отказался от профессуры, оставил учительское ремесло и полностью сосредоточился на литературной работе. «Я расплевался с университетом, – резюмировал Николай Васильевич. – Неузнанный взошел я на кафедру и неузнанный схожу с нее».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6" r="11952"/>
          <a:stretch/>
        </p:blipFill>
        <p:spPr>
          <a:xfrm flipH="1">
            <a:off x="7199872" y="864973"/>
            <a:ext cx="4069491" cy="473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400</TotalTime>
  <Words>539</Words>
  <Application>Microsoft Office PowerPoint</Application>
  <PresentationFormat>Произвольный</PresentationFormat>
  <Paragraphs>101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20</cp:revision>
  <dcterms:created xsi:type="dcterms:W3CDTF">2023-11-11T19:44:34Z</dcterms:created>
  <dcterms:modified xsi:type="dcterms:W3CDTF">2023-11-13T05:50:54Z</dcterms:modified>
</cp:coreProperties>
</file>