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7" r:id="rId11"/>
    <p:sldId id="271" r:id="rId12"/>
    <p:sldId id="275" r:id="rId13"/>
    <p:sldId id="273" r:id="rId14"/>
    <p:sldId id="277" r:id="rId15"/>
    <p:sldId id="278" r:id="rId16"/>
    <p:sldId id="276" r:id="rId17"/>
    <p:sldId id="268" r:id="rId18"/>
    <p:sldId id="274" r:id="rId19"/>
    <p:sldId id="270" r:id="rId20"/>
    <p:sldId id="261" r:id="rId21"/>
    <p:sldId id="26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32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5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5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4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0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1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2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7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CCE5-170E-4134-8DC2-A812F7417D3E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A9EB-003D-4761-8DEC-AF349DA2F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8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accent2"/>
            </a:solidFill>
            <a:prstDash val="solid"/>
          </a:ln>
          <a:solidFill>
            <a:schemeClr val="accent4">
              <a:lumMod val="40000"/>
              <a:lumOff val="60000"/>
            </a:schemeClr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%D0%93%D0%BE%D0%BB%D0%B8%D1%86%D1%8B%D0%BD%D0%BE&amp;clid=2270485&amp;win=608&amp;lr=217731&amp;noreask=1&amp;ento=0oCghydXcyNTI3MBgCKglydXcxODc0NzVqMNCc0LDQutCw0YDQtdC90LrQviDQkNC90YLQvtC9INCh0LXQvNC10L3QvtCy0LjRh3II0KPQvNC10YB2Df6n" TargetMode="External"/><Relationship Id="rId2" Type="http://schemas.openxmlformats.org/officeDocument/2006/relationships/hyperlink" Target="https://yandex.ru/search/?text=%D0%91%D0%B5%D0%BB%D0%BE%D0%BF%D0%BE%D0%BB%D1%8C%D0%B5&amp;clid=2270485&amp;win=608&amp;lr=217731&amp;noreask=1&amp;ento=0oCglydXcyMTQyMjcYAioJcnV3MTg3NDc1ajDQnNCw0LrQsNGA0LXQvdC60L4g0JDQvdGC0L7QvSDQodC10LzQtdC90L7QstC40YdyDtCg0L7QtNC40LvRgdGPBi6vf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box.ru/media/education/konstantin-ushinskiy-kratko-o-ego-pedagogicheskikh-ideyakh-reformakh-i-sudbe/" TargetMode="External"/><Relationship Id="rId2" Type="http://schemas.openxmlformats.org/officeDocument/2006/relationships/hyperlink" Target="http://www.ibe.unesco.org/en/document/thinkers-edu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2042319"/>
            <a:ext cx="5305168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Макаренко</a:t>
            </a:r>
            <a:br>
              <a:rPr lang="ru-RU" dirty="0" smtClean="0"/>
            </a:br>
            <a:r>
              <a:rPr lang="ru-RU" dirty="0" smtClean="0"/>
              <a:t>Антон Семенович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0" y="116632"/>
            <a:ext cx="1087040" cy="1087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24" y="184894"/>
            <a:ext cx="1572208" cy="912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8703" y="1529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«Северский промышленный колледж»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11481"/>
            <a:ext cx="1048072" cy="8188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398">
            <a:off x="980301" y="1449621"/>
            <a:ext cx="5115697" cy="450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830962" y="5209055"/>
            <a:ext cx="3188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Материал подготовили:</a:t>
            </a:r>
            <a:endParaRPr lang="ru-RU" dirty="0"/>
          </a:p>
          <a:p>
            <a:r>
              <a:rPr lang="ru-RU" dirty="0"/>
              <a:t>Главный библиотекарь</a:t>
            </a:r>
          </a:p>
          <a:p>
            <a:r>
              <a:rPr lang="ru-RU" dirty="0"/>
              <a:t>И.Ю. Федорова</a:t>
            </a:r>
          </a:p>
          <a:p>
            <a:r>
              <a:rPr lang="ru-RU" dirty="0"/>
              <a:t>Библиотекарь </a:t>
            </a:r>
            <a:r>
              <a:rPr lang="ru-RU" dirty="0" smtClean="0"/>
              <a:t>1 категории </a:t>
            </a:r>
          </a:p>
          <a:p>
            <a:r>
              <a:rPr lang="ru-RU" dirty="0" smtClean="0"/>
              <a:t>Е.С</a:t>
            </a:r>
            <a:r>
              <a:rPr lang="ru-RU" dirty="0"/>
              <a:t>. Вершинина</a:t>
            </a:r>
          </a:p>
        </p:txBody>
      </p:sp>
    </p:spTree>
    <p:extLst>
      <p:ext uri="{BB962C8B-B14F-4D97-AF65-F5344CB8AC3E}">
        <p14:creationId xmlns:p14="http://schemas.microsoft.com/office/powerpoint/2010/main" val="19928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" y="0"/>
            <a:ext cx="2017731" cy="2784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281" y="176614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Я позволил себе выставить несомненное для меня утверждение, что пока не создан коллектив и органы коллектива, пока нет традиций и не воспитаны первичные трудовые и бытовые навыки, воспитатель имеет право и должен не отказываться от принуждения. Я утверждал также, что нельзя основывать всё воспитание на интересе, что воспитание чувства долга часто становится в противоречие с интересом ребёнка, в особенности так, как он его понимает. Я требовал воспитания закалённого, крепкого человека, могущего проделывать и неприятную работу, и скучную работу, если она вызывается интересами коллектива».</a:t>
            </a:r>
          </a:p>
          <a:p>
            <a:pPr marL="0" indent="0" algn="r">
              <a:buNone/>
            </a:pPr>
            <a:r>
              <a:rPr lang="ru-RU" b="1" i="1" dirty="0">
                <a:latin typeface="Arial Narrow" pitchFamily="34" charset="0"/>
                <a:ea typeface="Yu Gothic UI Semilight" panose="020B0400000000000000" pitchFamily="34" charset="-128"/>
              </a:rPr>
              <a:t>А. С. МАКАРЕНКО,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/>
            </a:r>
            <a:b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</a:b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«Педагогическая поэма»</a:t>
            </a:r>
          </a:p>
          <a:p>
            <a:pPr marL="0" indent="0">
              <a:buNone/>
            </a:pPr>
            <a:endParaRPr lang="ru-RU" i="1" dirty="0">
              <a:latin typeface="Arial Narrow" pitchFamily="34" charset="0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3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591" y="164757"/>
            <a:ext cx="7426506" cy="6459327"/>
          </a:xfrm>
        </p:spPr>
        <p:txBody>
          <a:bodyPr>
            <a:normAutofit fontScale="32500" lnSpcReduction="2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	</a:t>
            </a:r>
            <a:r>
              <a:rPr lang="ru-RU" sz="6800" i="1" dirty="0" smtClean="0">
                <a:latin typeface="Arial Narrow" pitchFamily="34" charset="0"/>
                <a:ea typeface="Yu Gothic UI Semilight" panose="020B0400000000000000" pitchFamily="34" charset="-128"/>
              </a:rPr>
              <a:t>В </a:t>
            </a:r>
            <a:r>
              <a:rPr lang="ru-RU" sz="6800" i="1" dirty="0">
                <a:latin typeface="Arial Narrow" pitchFamily="34" charset="0"/>
                <a:ea typeface="Yu Gothic UI Semilight" panose="020B0400000000000000" pitchFamily="34" charset="-128"/>
              </a:rPr>
              <a:t>1935 году Антон Макаренко стал начальником подразделения в отделе трудовых колоний и трудовых коммун НКВД УССР, который контролировал все подобные учреждения Украины. Но через год он подал рапорт об увольнении, объяснив это желанием сосредоточиться на литературной работе. За «Педагогическую поэму» его приняли в Союз писателей, и он переехал в Москву. Критика его подходов всё это время не прекращалась, однако роковой 1937-й он благополучно пережил. Но в 1939-м, в 51 год, внезапно скончался.</a:t>
            </a:r>
          </a:p>
          <a:p>
            <a:pPr marL="0" indent="0" algn="just" fontAlgn="base">
              <a:buNone/>
            </a:pPr>
            <a:r>
              <a:rPr lang="ru-RU" sz="6800" i="1" dirty="0" smtClean="0">
                <a:latin typeface="Arial Narrow" pitchFamily="34" charset="0"/>
                <a:ea typeface="Yu Gothic UI Semilight" panose="020B0400000000000000" pitchFamily="34" charset="-128"/>
              </a:rPr>
              <a:t>	При </a:t>
            </a:r>
            <a:r>
              <a:rPr lang="ru-RU" sz="6800" i="1" dirty="0">
                <a:latin typeface="Arial Narrow" pitchFamily="34" charset="0"/>
                <a:ea typeface="Yu Gothic UI Semilight" panose="020B0400000000000000" pitchFamily="34" charset="-128"/>
              </a:rPr>
              <a:t>жизни Антон Макаренко прославился прежде всего как писатель, автор «Педагогической поэмы» и других художественных произведений. Только после смерти о нём заговорили как о великом, а потом и величайшем советском педагоге, стали всерьёз изучать его опыт, появилось понятие «</a:t>
            </a:r>
            <a:r>
              <a:rPr lang="ru-RU" sz="6800" i="1" dirty="0" err="1">
                <a:latin typeface="Arial Narrow" pitchFamily="34" charset="0"/>
                <a:ea typeface="Yu Gothic UI Semilight" panose="020B0400000000000000" pitchFamily="34" charset="-128"/>
              </a:rPr>
              <a:t>макаренковедения</a:t>
            </a:r>
            <a:r>
              <a:rPr lang="ru-RU" sz="6800" i="1" dirty="0">
                <a:latin typeface="Arial Narrow" pitchFamily="34" charset="0"/>
                <a:ea typeface="Yu Gothic UI Semilight" panose="020B0400000000000000" pitchFamily="34" charset="-128"/>
              </a:rPr>
              <a:t>». После Великой Отечественной войны его концепцией коллективного воспитания заинтересовались в странах социалистического мира, а лет десять спустя — и в капиталистических тоже.</a:t>
            </a:r>
          </a:p>
          <a:p>
            <a:pPr marL="0" indent="0" algn="just" fontAlgn="base">
              <a:buNone/>
            </a:pPr>
            <a:r>
              <a:rPr lang="ru-RU" sz="6800" i="1" dirty="0" smtClean="0">
                <a:latin typeface="Arial Narrow" pitchFamily="34" charset="0"/>
                <a:ea typeface="Yu Gothic UI Semilight" panose="020B0400000000000000" pitchFamily="34" charset="-128"/>
              </a:rPr>
              <a:t>	В </a:t>
            </a:r>
            <a:r>
              <a:rPr lang="ru-RU" sz="6800" i="1" dirty="0">
                <a:latin typeface="Arial Narrow" pitchFamily="34" charset="0"/>
                <a:ea typeface="Yu Gothic UI Semilight" panose="020B0400000000000000" pitchFamily="34" charset="-128"/>
              </a:rPr>
              <a:t>новую эпоху прославление снова сменилось критикой: методы Макаренко стали называть авторитарными и жестокими. Но всегда стоит делать скидку на контекст времени и обстоятельств, в которых работал педагог</a:t>
            </a:r>
            <a:r>
              <a:rPr lang="ru-RU" sz="6800" i="1" dirty="0" smtClean="0">
                <a:latin typeface="Arial Narrow" pitchFamily="34" charset="0"/>
                <a:ea typeface="Yu Gothic UI Semilight" panose="020B0400000000000000" pitchFamily="34" charset="-128"/>
              </a:rPr>
              <a:t>.</a:t>
            </a:r>
            <a:endParaRPr lang="ru-RU" sz="6800" i="1" dirty="0">
              <a:latin typeface="Arial Narrow" pitchFamily="34" charset="0"/>
              <a:ea typeface="Yu Gothic UI Semilight" panose="020B0400000000000000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8" y="327803"/>
            <a:ext cx="4156272" cy="549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5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835" y="-79718"/>
            <a:ext cx="8116330" cy="63165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Система Макаренко: кратко о сути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8524" y="428368"/>
            <a:ext cx="7915275" cy="5748595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sz="1800" dirty="0" smtClean="0"/>
              <a:t>	</a:t>
            </a:r>
            <a:r>
              <a:rPr lang="ru-RU" sz="1800" i="1" dirty="0" smtClean="0">
                <a:latin typeface="Arial Narrow" pitchFamily="34" charset="0"/>
                <a:ea typeface="Yu Gothic UI Semilight" panose="020B0400000000000000" pitchFamily="34" charset="-128"/>
              </a:rPr>
              <a:t>Идеи </a:t>
            </a:r>
            <a:r>
              <a:rPr lang="ru-RU" sz="1800" i="1" dirty="0">
                <a:latin typeface="Arial Narrow" pitchFamily="34" charset="0"/>
                <a:ea typeface="Yu Gothic UI Semilight" panose="020B0400000000000000" pitchFamily="34" charset="-128"/>
              </a:rPr>
              <a:t>Макаренко о трудовой школе возникли, конечно, не на пустом месте. Будучи профессиональным педагогом, он не мог не знать о </a:t>
            </a:r>
            <a:r>
              <a:rPr lang="ru-RU" sz="1800" i="1" dirty="0" smtClean="0">
                <a:latin typeface="Arial Narrow" pitchFamily="34" charset="0"/>
                <a:ea typeface="Yu Gothic UI Semilight" panose="020B0400000000000000" pitchFamily="34" charset="-128"/>
              </a:rPr>
              <a:t>взглядах </a:t>
            </a:r>
            <a:r>
              <a:rPr lang="ru-RU" sz="1800" i="1" dirty="0" err="1" smtClean="0">
                <a:latin typeface="Arial Narrow" pitchFamily="34" charset="0"/>
                <a:ea typeface="Yu Gothic UI Semilight" panose="020B0400000000000000" pitchFamily="34" charset="-128"/>
              </a:rPr>
              <a:t>Посталоцци</a:t>
            </a:r>
            <a:r>
              <a:rPr lang="ru-RU" sz="1800" i="1" dirty="0" smtClean="0">
                <a:latin typeface="Arial Narrow" pitchFamily="34" charset="0"/>
                <a:ea typeface="Yu Gothic UI Semilight" panose="020B0400000000000000" pitchFamily="34" charset="-128"/>
              </a:rPr>
              <a:t>, </a:t>
            </a:r>
            <a:r>
              <a:rPr lang="ru-RU" sz="1800" i="1" dirty="0" err="1" smtClean="0">
                <a:latin typeface="Arial Narrow" pitchFamily="34" charset="0"/>
                <a:ea typeface="Yu Gothic UI Semilight" panose="020B0400000000000000" pitchFamily="34" charset="-128"/>
              </a:rPr>
              <a:t>Дьюи</a:t>
            </a:r>
            <a:r>
              <a:rPr lang="ru-RU" sz="1800" i="1" dirty="0" smtClean="0">
                <a:latin typeface="Arial Narrow" pitchFamily="34" charset="0"/>
                <a:ea typeface="Yu Gothic UI Semilight" panose="020B0400000000000000" pitchFamily="34" charset="-128"/>
              </a:rPr>
              <a:t> , </a:t>
            </a:r>
            <a:r>
              <a:rPr lang="ru-RU" sz="1800" i="1" dirty="0" err="1">
                <a:latin typeface="Arial Narrow" pitchFamily="34" charset="0"/>
                <a:ea typeface="Yu Gothic UI Semilight" panose="020B0400000000000000" pitchFamily="34" charset="-128"/>
              </a:rPr>
              <a:t>Кершенштейнера</a:t>
            </a:r>
            <a:r>
              <a:rPr lang="ru-RU" sz="1800" i="1" dirty="0">
                <a:latin typeface="Arial Narrow" pitchFamily="34" charset="0"/>
                <a:ea typeface="Yu Gothic UI Semilight" panose="020B0400000000000000" pitchFamily="34" charset="-128"/>
              </a:rPr>
              <a:t>, которые тоже немало внимания уделяли труду. Но всё же у Антона Макаренко была своя система.</a:t>
            </a:r>
          </a:p>
          <a:p>
            <a:pPr marL="0" indent="0" algn="just" fontAlgn="base">
              <a:buNone/>
            </a:pPr>
            <a:r>
              <a:rPr lang="ru-RU" sz="1800" i="1" dirty="0" smtClean="0">
                <a:latin typeface="Arial Narrow" pitchFamily="34" charset="0"/>
                <a:ea typeface="Yu Gothic UI Semilight" panose="020B0400000000000000" pitchFamily="34" charset="-128"/>
              </a:rPr>
              <a:t>	Вот </a:t>
            </a:r>
            <a:r>
              <a:rPr lang="ru-RU" sz="1800" i="1" dirty="0">
                <a:latin typeface="Arial Narrow" pitchFamily="34" charset="0"/>
                <a:ea typeface="Yu Gothic UI Semilight" panose="020B0400000000000000" pitchFamily="34" charset="-128"/>
              </a:rPr>
              <a:t>как описывал жизнь первой его колонии имени Горького профессор педагогики Ващенко в 1925 году: «Большие достижения в работе колонии объясняются исключительно умелой организацией жизни правонарушителей на основе производительного труда. Дети работают в хозяйстве, и сама работа показывает, какие организационные формы являются наиболее подходящими для работы. Для развития у детей чувства ответственности перед коллективом, а также для выработки у них здоровых норм поведения работа проводится по определённому плану, выработанному самими детьми при участии воспитателей, и, кроме того, ведётся тщательный учёт как труда детей, так и труда воспитателей. Можно не соглашаться с некоторыми деталями в работе колонии им. Горького, но основная идея, на которой базируется последняя мысль о том, что главным условием для здорового воспитания несовершеннолетних правонарушителей является целесообразная организация их коллективной жизни — безусловно, верна</a:t>
            </a:r>
            <a:r>
              <a:rPr lang="ru-RU" sz="1800" i="1" dirty="0" smtClean="0">
                <a:latin typeface="Arial Narrow" pitchFamily="34" charset="0"/>
                <a:ea typeface="Yu Gothic UI Semilight" panose="020B0400000000000000" pitchFamily="34" charset="-128"/>
              </a:rPr>
              <a:t>».</a:t>
            </a:r>
          </a:p>
          <a:p>
            <a:pPr marL="0" indent="0" algn="just" fontAlgn="base">
              <a:buNone/>
            </a:pPr>
            <a:r>
              <a:rPr lang="ru-RU" sz="1800" i="1" dirty="0" smtClean="0">
                <a:latin typeface="Arial Narrow" pitchFamily="34" charset="0"/>
                <a:ea typeface="Yu Gothic UI Semilight" panose="020B0400000000000000" pitchFamily="34" charset="-128"/>
              </a:rPr>
              <a:t>	</a:t>
            </a:r>
            <a:r>
              <a:rPr lang="ru-RU" sz="1800" i="1" dirty="0">
                <a:latin typeface="Arial Narrow" pitchFamily="34" charset="0"/>
                <a:ea typeface="Yu Gothic UI Semilight" panose="020B0400000000000000" pitchFamily="34" charset="-128"/>
              </a:rPr>
              <a:t>Колония находилась за городом, и Макаренко фактически создал там успешное сельскохозяйственное предприятие, которое почти полностью обеспечивало себя всем необходимым и при этом функционировало на принципах детского самоуправления. Именно эти слагаемые успеха, по его глубокому убеждению, и действовали как целительный инструмент перевоспитания. Подростки сами распахивали землю, разбивали грядки и выращивали овощи, занимались животноводством, ремонтировали старые постройки и возводили новые, работали в кузнице и столярной мастерской, которые сами же и создали, обустраивали территорию: разбивали дорожки, строили изгороди и оранжерею.</a:t>
            </a:r>
          </a:p>
          <a:p>
            <a:pPr marL="0" indent="0" fontAlgn="base">
              <a:buNone/>
            </a:pPr>
            <a:endParaRPr lang="ru-RU" sz="1800" i="1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4" name="Рисунок 3" descr="https://skillbox.ru/upload/setka_images/08120321022023_aeb4452d03bd48f588b5466896084dea4913cc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95323"/>
            <a:ext cx="2823280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447924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itchFamily="34" charset="0"/>
              </a:rPr>
              <a:t>Максим Горький наблюдает за </a:t>
            </a:r>
            <a:r>
              <a:rPr lang="ru-RU" sz="1200" dirty="0" err="1">
                <a:latin typeface="Arial Narrow" pitchFamily="34" charset="0"/>
              </a:rPr>
              <a:t>сельхозработами</a:t>
            </a:r>
            <a:r>
              <a:rPr lang="ru-RU" sz="1200" dirty="0">
                <a:latin typeface="Arial Narrow" pitchFamily="34" charset="0"/>
              </a:rPr>
              <a:t> в детской колонии им. М. Горького, 1928 г.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6" name="Рисунок 5" descr="https://skillbox.ru/upload/setka_images/08120421022023_098240c900fd17338c28bc28f97ae390617232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" y="3094255"/>
            <a:ext cx="3055039" cy="198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0029" y="5077777"/>
            <a:ext cx="286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Устройство ковровой клумбы, </a:t>
            </a:r>
            <a:r>
              <a:rPr lang="ru-RU" sz="1200" dirty="0" smtClean="0"/>
              <a:t>1921 </a:t>
            </a:r>
            <a:r>
              <a:rPr lang="ru-RU" sz="1200" dirty="0"/>
              <a:t>гг.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710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725" y="164757"/>
            <a:ext cx="8230371" cy="562644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6400" i="1" dirty="0">
                <a:latin typeface="Arial Narrow" pitchFamily="34" charset="0"/>
                <a:ea typeface="Yu Gothic UI Semilight" panose="020B0400000000000000" pitchFamily="34" charset="-128"/>
              </a:rPr>
              <a:t>Так Антон Макаренко стал автором </a:t>
            </a:r>
            <a:r>
              <a:rPr lang="ru-RU" sz="6400" b="1" i="1" dirty="0">
                <a:latin typeface="Arial Narrow" pitchFamily="34" charset="0"/>
                <a:ea typeface="Yu Gothic UI Semilight" panose="020B0400000000000000" pitchFamily="34" charset="-128"/>
              </a:rPr>
              <a:t>метода производственного и коллективного воспитания</a:t>
            </a:r>
            <a:r>
              <a:rPr lang="ru-RU" sz="6400" i="1" dirty="0">
                <a:latin typeface="Arial Narrow" pitchFamily="34" charset="0"/>
                <a:ea typeface="Yu Gothic UI Semilight" panose="020B0400000000000000" pitchFamily="34" charset="-128"/>
              </a:rPr>
              <a:t>. Причём, согласно его идее, это не самостоятельные два элемента, а неразрывно связанные друг с другом. Коллективное воспитание, по Макаренко, на труде как раз и базируется, то есть созидательный труд — и есть главная сцепка для коллектива. А весь воспитательный процесс, всё самоуправление строились вокруг хозяйственных целей. Кстати, как писал Макаренко в «Педагогической поэме», попадавшие в колонию дети происходили в основном не из семей рабочих и крестьян, то есть к труду они были изначально не приучены.</a:t>
            </a:r>
          </a:p>
          <a:p>
            <a:pPr marL="0" indent="0" algn="just">
              <a:buNone/>
            </a:pPr>
            <a:r>
              <a:rPr lang="ru-RU" sz="6400" i="1" dirty="0" smtClean="0">
                <a:latin typeface="Arial Narrow" pitchFamily="34" charset="0"/>
                <a:ea typeface="Yu Gothic UI Semilight" panose="020B0400000000000000" pitchFamily="34" charset="-128"/>
              </a:rPr>
              <a:t>	Но </a:t>
            </a:r>
            <a:r>
              <a:rPr lang="ru-RU" sz="6400" i="1" dirty="0">
                <a:latin typeface="Arial Narrow" pitchFamily="34" charset="0"/>
                <a:ea typeface="Yu Gothic UI Semilight" panose="020B0400000000000000" pitchFamily="34" charset="-128"/>
              </a:rPr>
              <a:t>при этом зацикленности на одном только труде не было. Макаренко считал очень важным для воспитания единство учебной, трудовой, социальной, спортивной и даже эстетической деятельности</a:t>
            </a:r>
            <a:r>
              <a:rPr lang="ru-RU" sz="6400" i="1" dirty="0" smtClean="0">
                <a:latin typeface="Arial Narrow" pitchFamily="34" charset="0"/>
                <a:ea typeface="Yu Gothic UI Semilight" panose="020B0400000000000000" pitchFamily="34" charset="-128"/>
              </a:rPr>
              <a:t>.</a:t>
            </a:r>
          </a:p>
          <a:p>
            <a:pPr marL="0" indent="0" algn="just">
              <a:buNone/>
            </a:pPr>
            <a:r>
              <a:rPr lang="ru-RU" sz="6400" i="1" dirty="0">
                <a:latin typeface="Arial Narrow" pitchFamily="34" charset="0"/>
                <a:ea typeface="Yu Gothic UI Semilight" panose="020B0400000000000000" pitchFamily="34" charset="-128"/>
              </a:rPr>
              <a:t>	</a:t>
            </a:r>
            <a:r>
              <a:rPr lang="ru-RU" sz="6400" i="1" dirty="0" smtClean="0">
                <a:latin typeface="Arial Narrow" pitchFamily="34" charset="0"/>
                <a:ea typeface="Yu Gothic UI Semilight" panose="020B0400000000000000" pitchFamily="34" charset="-128"/>
              </a:rPr>
              <a:t> </a:t>
            </a:r>
            <a:r>
              <a:rPr lang="ru-RU" sz="6400" i="1" dirty="0">
                <a:latin typeface="Arial Narrow" pitchFamily="34" charset="0"/>
                <a:ea typeface="Yu Gothic UI Semilight" panose="020B0400000000000000" pitchFamily="34" charset="-128"/>
              </a:rPr>
              <a:t>«Коллектив надо украшать и внешним образом, — писал он в своей программной статье „Педагоги пожимают плечами“. — Поэтому я даже тогда, когда коллектив наш был очень беден, первым долгом всегда строил оранжерею, и не как-нибудь, а с расчётом на гектар цветов, как бы дорого это ни стоило. И обязательно розы, не какие-нибудь дрянные цветочки, а хризантемы, розы. И я, и мои ребята копались в этих цветах до предела. У нас был действительно гектар цветов, и не каких-нибудь, а настоящих. Не только в спальнях, столовых, классах, кабинетах стояли цветы, но даже на лестницах».</a:t>
            </a:r>
          </a:p>
          <a:p>
            <a:pPr marL="0" indent="0" algn="just">
              <a:buNone/>
            </a:pPr>
            <a:r>
              <a:rPr lang="ru-RU" sz="6400" i="1" dirty="0" smtClean="0">
                <a:latin typeface="Arial Narrow" pitchFamily="34" charset="0"/>
                <a:ea typeface="Yu Gothic UI Semilight" panose="020B0400000000000000" pitchFamily="34" charset="-128"/>
              </a:rPr>
              <a:t>	Даже </a:t>
            </a:r>
            <a:r>
              <a:rPr lang="ru-RU" sz="6400" i="1" dirty="0">
                <a:latin typeface="Arial Narrow" pitchFamily="34" charset="0"/>
                <a:ea typeface="Yu Gothic UI Semilight" panose="020B0400000000000000" pitchFamily="34" charset="-128"/>
              </a:rPr>
              <a:t>в самое трудное и бедное время — на первом этапе становления колонии — всё равно находили возможности для культурного развития. «Вечерами в спальнях мы часто устраивали общие чтения. У нас с первого дня образовалась библиотека, для которой книги я покупал и выпрашивал в частных домах», — писал Макаренко в «Педагогической поэме».</a:t>
            </a:r>
          </a:p>
          <a:p>
            <a:pPr marL="0" indent="0" algn="just">
              <a:buNone/>
            </a:pPr>
            <a:r>
              <a:rPr lang="ru-RU" sz="6400" i="1" dirty="0" smtClean="0">
                <a:latin typeface="Arial Narrow" pitchFamily="34" charset="0"/>
                <a:ea typeface="Yu Gothic UI Semilight" panose="020B0400000000000000" pitchFamily="34" charset="-128"/>
              </a:rPr>
              <a:t>	Находились </a:t>
            </a:r>
            <a:r>
              <a:rPr lang="ru-RU" sz="6400" i="1" dirty="0">
                <a:latin typeface="Arial Narrow" pitchFamily="34" charset="0"/>
                <a:ea typeface="Yu Gothic UI Semilight" panose="020B0400000000000000" pitchFamily="34" charset="-128"/>
              </a:rPr>
              <a:t>эти методы и выстраивались в единую систему, конечно, не сразу, а постепенно и далеко не на радужном фоне. Случались и воровство денег из стола начальника колонии, и общих съестных запасов, и драки не на жизнь, а на смерть, и настоящие большие трагедии, будничность описания которых в «Педагогической поэме» современного читателя потрясает. А эстетика и стремление к культуре сочетались с </a:t>
            </a:r>
            <a:r>
              <a:rPr lang="ru-RU" sz="6400" i="1" dirty="0" err="1">
                <a:latin typeface="Arial Narrow" pitchFamily="34" charset="0"/>
                <a:ea typeface="Yu Gothic UI Semilight" panose="020B0400000000000000" pitchFamily="34" charset="-128"/>
              </a:rPr>
              <a:t>маршированием</a:t>
            </a:r>
            <a:r>
              <a:rPr lang="ru-RU" sz="6400" i="1" dirty="0">
                <a:latin typeface="Arial Narrow" pitchFamily="34" charset="0"/>
                <a:ea typeface="Yu Gothic UI Semilight" panose="020B0400000000000000" pitchFamily="34" charset="-128"/>
              </a:rPr>
              <a:t> военным строем (Макаренко следил за выправкой воспитанников как настоящий военный командир), за которое колонию неодобрительно прозвали в управлении народного образования «казармой».</a:t>
            </a:r>
          </a:p>
          <a:p>
            <a:pPr marL="0" indent="0">
              <a:buNone/>
            </a:pPr>
            <a:endParaRPr lang="ru-RU" sz="6400" i="1" dirty="0">
              <a:latin typeface="Arial Narrow" pitchFamily="34" charset="0"/>
              <a:ea typeface="Yu Gothic UI Semilight" panose="020B0400000000000000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457">
            <a:off x="344746" y="1355459"/>
            <a:ext cx="3469260" cy="263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20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971" y="130152"/>
            <a:ext cx="8948254" cy="63165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Педагогические принципы Макаренко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3314"/>
            <a:ext cx="10515600" cy="4333649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ru-RU" sz="3000" i="1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43325" y="350728"/>
            <a:ext cx="83467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600" i="1" dirty="0" smtClean="0">
                <a:latin typeface="Arial Narrow" pitchFamily="34" charset="0"/>
              </a:rPr>
              <a:t>В </a:t>
            </a:r>
            <a:r>
              <a:rPr lang="ru-RU" sz="1600" i="1" dirty="0">
                <a:latin typeface="Arial Narrow" pitchFamily="34" charset="0"/>
              </a:rPr>
              <a:t>отношении воспитанников колонии действовал </a:t>
            </a:r>
            <a:r>
              <a:rPr lang="ru-RU" sz="1600" b="1" i="1" dirty="0">
                <a:latin typeface="Arial Narrow" pitchFamily="34" charset="0"/>
              </a:rPr>
              <a:t>принцип сожжённой биографии</a:t>
            </a:r>
            <a:r>
              <a:rPr lang="ru-RU" sz="1600" i="1" dirty="0">
                <a:latin typeface="Arial Narrow" pitchFamily="34" charset="0"/>
              </a:rPr>
              <a:t> — их тёмное прошлое полностью игнорировалось. Его не должны были обсуждать ни педагоги, ни сами подростки. Макаренко даже просил не присылать ему с новыми воспитанниками их личные дела. Прошлое ритуально сжигалось вместе с одеждой, в которой поступал новенький. Это символизировало переход в новую жизнь, шанс стать совершенно другим человеком</a:t>
            </a:r>
            <a:r>
              <a:rPr lang="ru-RU" sz="1600" i="1" dirty="0" smtClean="0">
                <a:latin typeface="Arial Narrow" pitchFamily="34" charset="0"/>
              </a:rPr>
              <a:t>.</a:t>
            </a:r>
          </a:p>
          <a:p>
            <a:pPr fontAlgn="base"/>
            <a:r>
              <a:rPr lang="ru-RU" sz="1600" i="1" dirty="0" smtClean="0">
                <a:latin typeface="Arial Narrow" pitchFamily="34" charset="0"/>
              </a:rPr>
              <a:t>	Коллективное </a:t>
            </a:r>
            <a:r>
              <a:rPr lang="ru-RU" sz="1600" i="1" dirty="0">
                <a:latin typeface="Arial Narrow" pitchFamily="34" charset="0"/>
              </a:rPr>
              <a:t>воспитание строилось на принципе </a:t>
            </a:r>
            <a:r>
              <a:rPr lang="ru-RU" sz="1600" b="1" i="1" dirty="0">
                <a:latin typeface="Arial Narrow" pitchFamily="34" charset="0"/>
              </a:rPr>
              <a:t>параллельного педагогического действия</a:t>
            </a:r>
            <a:r>
              <a:rPr lang="ru-RU" sz="1600" i="1" dirty="0">
                <a:latin typeface="Arial Narrow" pitchFamily="34" charset="0"/>
              </a:rPr>
              <a:t> (так называл его сам Макаренко). Суть в том, что педагоги работали не с личностью конкретного подростка, а с коллективом, группой, и персональное воздействие на каждого происходило именно через группу. То есть действовала логика «от коллектива — к личности», а не наоборот.</a:t>
            </a:r>
          </a:p>
          <a:p>
            <a:pPr fontAlgn="base"/>
            <a:r>
              <a:rPr lang="ru-RU" sz="1600" i="1" dirty="0" smtClean="0">
                <a:latin typeface="Arial Narrow" pitchFamily="34" charset="0"/>
              </a:rPr>
              <a:t>	Если </a:t>
            </a:r>
            <a:r>
              <a:rPr lang="ru-RU" sz="1600" i="1" dirty="0">
                <a:latin typeface="Arial Narrow" pitchFamily="34" charset="0"/>
              </a:rPr>
              <a:t>упрощённо, то коллективные задачи и коллективная же ответственность стимулировали каждого забыть об эгоизме, взяться за ум и за дело. В качестве ячеек коллектива выступали отряды по 7–15 человек. Макаренко считал, что группа меньшего размера рискует превратиться в обычную дружескую компанию без воспитательного действия, а если в группе больше 15 человек, то она не будет сплочённой, потому что распадётся на мелкие «кружки».</a:t>
            </a:r>
          </a:p>
          <a:p>
            <a:pPr fontAlgn="base"/>
            <a:r>
              <a:rPr lang="ru-RU" sz="1600" i="1" dirty="0">
                <a:latin typeface="Arial Narrow" pitchFamily="34" charset="0"/>
              </a:rPr>
              <a:t>Всё это, однако, не значило, что индивидуальные особенности подростка вообще не имели значения. По историям, описанным в «Педагогической поэме», видно, что индивидуальный подход к подросткам, с учётом их характера и склонностей, Антон Макаренко тоже постоянно искал и находил, знал каждого из своих ребят как облупленного. Просто через организацию коллектива, дисциплины в нём и общие задачи воспитывалась и личность как член коллектива. Сам Макаренко признавался: «На самом деле мы имеем дело с личностью, но утверждаем, что до личности нам нет никакого дела</a:t>
            </a:r>
            <a:r>
              <a:rPr lang="ru-RU" sz="1600" i="1" dirty="0" smtClean="0">
                <a:latin typeface="Arial Narrow" pitchFamily="34" charset="0"/>
              </a:rPr>
              <a:t>».</a:t>
            </a:r>
            <a:endParaRPr lang="ru-RU" sz="1600" i="1" dirty="0">
              <a:latin typeface="Arial Narrow" pitchFamily="34" charset="0"/>
            </a:endParaRPr>
          </a:p>
        </p:txBody>
      </p:sp>
      <p:pic>
        <p:nvPicPr>
          <p:cNvPr id="5" name="Рисунок 4" descr="https://skillbox.ru/upload/setka_images/08120421022023_ea314f5bd275f46bc5d7dcf310c5405da890abb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" y="501977"/>
            <a:ext cx="3601085" cy="261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238" y="3120717"/>
            <a:ext cx="360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itchFamily="34" charset="0"/>
              </a:rPr>
              <a:t>Группа колонистов-горьковцев — бывших </a:t>
            </a:r>
            <a:r>
              <a:rPr lang="ru-RU" sz="1200" dirty="0" err="1">
                <a:latin typeface="Arial Narrow" pitchFamily="34" charset="0"/>
              </a:rPr>
              <a:t>куряжан</a:t>
            </a:r>
            <a:r>
              <a:rPr lang="ru-RU" sz="1200" dirty="0">
                <a:latin typeface="Arial Narrow" pitchFamily="34" charset="0"/>
              </a:rPr>
              <a:t>, 1926–1928 гг.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8" name="Рисунок 7" descr="https://skillbox.ru/upload/setka_images/08120421022023_c36a1fc343132b8b9bcfa794412bb2236086bd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" y="3582382"/>
            <a:ext cx="3524886" cy="223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2238" y="5890706"/>
            <a:ext cx="3601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itchFamily="34" charset="0"/>
              </a:rPr>
              <a:t>Поход колонии им. М. Горького в Харьков, 1926–1928 гг.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4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999" y="225778"/>
            <a:ext cx="7992533" cy="5860874"/>
          </a:xfrm>
        </p:spPr>
        <p:txBody>
          <a:bodyPr>
            <a:normAutofit lnSpcReduction="10000"/>
          </a:bodyPr>
          <a:lstStyle/>
          <a:p>
            <a:pPr marL="0" lvl="1" indent="0" algn="just" fontAlgn="base">
              <a:spcBef>
                <a:spcPts val="1000"/>
              </a:spcBef>
              <a:buNone/>
            </a:pPr>
            <a:r>
              <a:rPr lang="ru-RU" sz="1400" dirty="0" smtClean="0">
                <a:latin typeface="Arial Narrow" pitchFamily="34" charset="0"/>
                <a:ea typeface="Yu Gothic UI Semilight" panose="020B0400000000000000" pitchFamily="34" charset="-128"/>
              </a:rPr>
              <a:t>	</a:t>
            </a:r>
            <a:r>
              <a:rPr lang="ru-RU" sz="1600" i="1" dirty="0" smtClean="0">
                <a:latin typeface="Arial Narrow" pitchFamily="34" charset="0"/>
                <a:ea typeface="Yu Gothic UI Semilight" panose="020B0400000000000000" pitchFamily="34" charset="-128"/>
              </a:rPr>
              <a:t>Коллективное 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воспитание было тесно связано с принципом </a:t>
            </a:r>
            <a:r>
              <a:rPr lang="ru-RU" sz="1600" b="1" i="1" dirty="0">
                <a:latin typeface="Arial Narrow" pitchFamily="34" charset="0"/>
                <a:ea typeface="Yu Gothic UI Semilight" panose="020B0400000000000000" pitchFamily="34" charset="-128"/>
              </a:rPr>
              <a:t>совместного труда ради материального </a:t>
            </a:r>
            <a:r>
              <a:rPr lang="ru-RU" sz="1600" b="1" i="1" dirty="0" err="1">
                <a:latin typeface="Arial Narrow" pitchFamily="34" charset="0"/>
                <a:ea typeface="Yu Gothic UI Semilight" panose="020B0400000000000000" pitchFamily="34" charset="-128"/>
              </a:rPr>
              <a:t>самообеспечения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. В 1920-е это было естественным и даже необходимым решением — иначе дети при скудных возможностях государственного снабжения голодали бы, а ремонта ветхих помещений и вовсе ждали бы бесконечно. Но и педагогическое воздействие труда Макаренко считал огромным: именно труд давал детскому коллективу стимул, причём стимул серьёзный, взрослый, настоящий. И труд выступал основой коллектива, так как каждый выполнял определённую функцию, а чтобы получить хороший хозяйственный результат, нужна строгая дисциплина и чёткая организованность процессов.</a:t>
            </a:r>
          </a:p>
          <a:p>
            <a:pPr marL="0" indent="0" algn="just" fontAlgn="base">
              <a:buNone/>
            </a:pPr>
            <a:r>
              <a:rPr lang="ru-RU" sz="1600" i="1" dirty="0" smtClean="0">
                <a:latin typeface="Arial Narrow" pitchFamily="34" charset="0"/>
                <a:ea typeface="Yu Gothic UI Semilight" panose="020B0400000000000000" pitchFamily="34" charset="-128"/>
              </a:rPr>
              <a:t>	Если 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буквально от каждого зависит, будет ли сытным стол, то лодырничать не очень-то получается — «коллеги» вряд ли будут смотреть на это сквозь пальцы. Макаренко писал, что в трудовой колонии «хозяйство должно рассматриваться как педагогический фактор», фундамент всей деятельности и сознания.</a:t>
            </a:r>
          </a:p>
          <a:p>
            <a:pPr marL="0" indent="0" algn="just" fontAlgn="base">
              <a:buNone/>
            </a:pPr>
            <a:r>
              <a:rPr lang="ru-RU" sz="1600" i="1" dirty="0" smtClean="0">
                <a:latin typeface="Arial Narrow" pitchFamily="34" charset="0"/>
                <a:ea typeface="Yu Gothic UI Semilight" panose="020B0400000000000000" pitchFamily="34" charset="-128"/>
              </a:rPr>
              <a:t>	Отлично 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организованное хозяйство позволяло колонии и коммуне существовать на хозрасчёте. Заработанные деньги распределялись и на зарплату, и на общие нужды — на что именно, решал совет командиров.</a:t>
            </a:r>
          </a:p>
          <a:p>
            <a:pPr marL="0" indent="0" algn="just" fontAlgn="base">
              <a:buNone/>
            </a:pPr>
            <a:r>
              <a:rPr lang="ru-RU" sz="1600" i="1" dirty="0" smtClean="0">
                <a:latin typeface="Arial Narrow" pitchFamily="34" charset="0"/>
                <a:ea typeface="Yu Gothic UI Semilight" panose="020B0400000000000000" pitchFamily="34" charset="-128"/>
              </a:rPr>
              <a:t>	И 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человеку, и коллективу важно иметь цели, к которым они движутся, считал Макаренко. Поэтому важно наметить эти цели. Постановку целей он называл </a:t>
            </a:r>
            <a:r>
              <a:rPr lang="ru-RU" sz="1600" b="1" i="1" dirty="0">
                <a:latin typeface="Arial Narrow" pitchFamily="34" charset="0"/>
                <a:ea typeface="Yu Gothic UI Semilight" panose="020B0400000000000000" pitchFamily="34" charset="-128"/>
              </a:rPr>
              <a:t>системой перспективных линий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, а закон движения коллектива видел в том, что достижение целей рождает новые перспективы.</a:t>
            </a:r>
          </a:p>
          <a:p>
            <a:pPr marL="0" indent="0" algn="just">
              <a:buNone/>
            </a:pPr>
            <a:r>
              <a:rPr lang="ru-RU" sz="1600" i="1" dirty="0" smtClean="0">
                <a:latin typeface="Arial Narrow" pitchFamily="34" charset="0"/>
                <a:ea typeface="Yu Gothic UI Semilight" panose="020B0400000000000000" pitchFamily="34" charset="-128"/>
              </a:rPr>
              <a:t>	«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Человек не может жить на свете, если у него нет впереди ничего радостного. Истинным стимулом человеческой жизни является завтрашняя радость. В педагогической технике эта завтрашняя радость является одним из важнейших объектов работы. Сначала нужно организовать самую радость, вызвать её к жизни и поставить как реальность. Во-вторых, нужно настойчиво претворять более простые виды радости в более сложные и человечески значительные. Здесь проходит интересная линия: от примитивного удовлетворения каким-нибудь пряником до глубочайшего чувства долга», — писал Макаренко.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9333"/>
            <a:ext cx="4269977" cy="5333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93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339608" cy="59065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>
                <a:latin typeface="Arial Narrow" pitchFamily="34" charset="0"/>
                <a:ea typeface="Yu Gothic UI Semilight" panose="020B0400000000000000" pitchFamily="34" charset="-128"/>
              </a:rPr>
              <a:t>	</a:t>
            </a:r>
            <a:r>
              <a:rPr lang="ru-RU" sz="1600" i="1" dirty="0" smtClean="0">
                <a:latin typeface="Arial Narrow" pitchFamily="34" charset="0"/>
                <a:ea typeface="Yu Gothic UI Semilight" panose="020B0400000000000000" pitchFamily="34" charset="-128"/>
              </a:rPr>
              <a:t>«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Чем шире коллектив, перспективы которого являются для человека перспективами личными, тем человек красивее и выше», считал он.</a:t>
            </a:r>
          </a:p>
          <a:p>
            <a:pPr marL="0" indent="0" algn="just" fontAlgn="base">
              <a:buNone/>
            </a:pPr>
            <a:r>
              <a:rPr lang="ru-RU" sz="1600" i="1" dirty="0" smtClean="0">
                <a:latin typeface="Arial Narrow" pitchFamily="34" charset="0"/>
                <a:ea typeface="Yu Gothic UI Semilight" panose="020B0400000000000000" pitchFamily="34" charset="-128"/>
              </a:rPr>
              <a:t>	Коллектив 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по системе Макаренко строился на принципе </a:t>
            </a:r>
            <a:r>
              <a:rPr lang="ru-RU" sz="1600" b="1" i="1" dirty="0">
                <a:latin typeface="Arial Narrow" pitchFamily="34" charset="0"/>
                <a:ea typeface="Yu Gothic UI Semilight" panose="020B0400000000000000" pitchFamily="34" charset="-128"/>
              </a:rPr>
              <a:t>самоуправления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. Причём это было настоящее фактическое самоуправление, а не понарошку, «для галочки». Проявлялось оно не только в общих собраниях и советах командиров, на которых совместно принимались важные решения, не только в товарищеских судах над нарушителями правил, но и в системе ротации командиров отрядов. Это явление критики Макаренко тут же ехидно окрестили </a:t>
            </a:r>
            <a:r>
              <a:rPr lang="ru-RU" sz="1600" b="1" i="1" dirty="0">
                <a:latin typeface="Arial Narrow" pitchFamily="34" charset="0"/>
                <a:ea typeface="Yu Gothic UI Semilight" panose="020B0400000000000000" pitchFamily="34" charset="-128"/>
              </a:rPr>
              <a:t>«командирской педагогикой</a:t>
            </a:r>
            <a:r>
              <a:rPr lang="ru-RU" sz="1600" i="1" dirty="0">
                <a:latin typeface="Arial Narrow" pitchFamily="34" charset="0"/>
                <a:ea typeface="Yu Gothic UI Semilight" panose="020B0400000000000000" pitchFamily="34" charset="-128"/>
              </a:rPr>
              <a:t>», но сам он считал его самым важным изобретением за 13 лет своей работы в колонии имени Горького. Суть в таком устройстве коллектива, при котором побывать командиром (а значит, потренировать у себя ответственность за команду и за общее дело) успевает каждый</a:t>
            </a:r>
            <a:r>
              <a:rPr lang="ru-RU" sz="1600" i="1" dirty="0" smtClean="0">
                <a:latin typeface="Arial Narrow" pitchFamily="34" charset="0"/>
                <a:ea typeface="Yu Gothic UI Semilight" panose="020B0400000000000000" pitchFamily="34" charset="-128"/>
              </a:rPr>
              <a:t>.</a:t>
            </a:r>
          </a:p>
          <a:p>
            <a:pPr marL="0" indent="0" algn="just" fontAlgn="base">
              <a:buNone/>
            </a:pPr>
            <a:r>
              <a:rPr lang="ru-RU" sz="1600" i="1" dirty="0" smtClean="0">
                <a:latin typeface="Arial Narrow" pitchFamily="34" charset="0"/>
              </a:rPr>
              <a:t>	Получалось </a:t>
            </a:r>
            <a:r>
              <a:rPr lang="ru-RU" sz="1600" i="1" dirty="0">
                <a:latin typeface="Arial Narrow" pitchFamily="34" charset="0"/>
              </a:rPr>
              <a:t>так благодаря тому, что помимо постоянных отрядов регулярно образовывались отряды временные (сводные из участников разных других отрядов), сроком не больше чем на неделю — для решения конкретных задач. Например, чтобы прополоть грядки, вспахать какой-то участок, вывезти навоз. В результате командир постоянного отряда мог стать простым рядовым участником сводного отряда, а его «начальником» там — кто-то из его «подчинённых» в постоянном отряде. Через неделю каждый подросток оказывался в каком-то новом сводном отряде. «Благодаря такой системе большинство колонистов участвовали не только в рабочей функции, но и в функции организаторской», — объяснял Макаренко.</a:t>
            </a:r>
          </a:p>
          <a:p>
            <a:pPr marL="0" indent="0" algn="just">
              <a:buNone/>
            </a:pPr>
            <a:r>
              <a:rPr lang="ru-RU" sz="1600" i="1" dirty="0" smtClean="0">
                <a:latin typeface="Arial Narrow" pitchFamily="34" charset="0"/>
              </a:rPr>
              <a:t>	В </a:t>
            </a:r>
            <a:r>
              <a:rPr lang="ru-RU" sz="1600" i="1" dirty="0">
                <a:latin typeface="Arial Narrow" pitchFamily="34" charset="0"/>
              </a:rPr>
              <a:t>современных компаниях это, кстати, тоже отлично работает в формате проектных </a:t>
            </a:r>
            <a:r>
              <a:rPr lang="ru-RU" sz="1600" i="1" dirty="0" err="1">
                <a:latin typeface="Arial Narrow" pitchFamily="34" charset="0"/>
              </a:rPr>
              <a:t>межфункциональных</a:t>
            </a:r>
            <a:r>
              <a:rPr lang="ru-RU" sz="1600" i="1" dirty="0">
                <a:latin typeface="Arial Narrow" pitchFamily="34" charset="0"/>
              </a:rPr>
              <a:t> команд — когда сотрудники из разных департаментов и отделов, помимо основной работы, объединяются во временные команды для работы над срочными разовыми проектами, и кто-то такую временную команду возглавляет (это может быть обычный рядовой </a:t>
            </a:r>
            <a:r>
              <a:rPr lang="ru-RU" sz="1600" i="1" dirty="0" smtClean="0">
                <a:latin typeface="Arial Narrow" pitchFamily="34" charset="0"/>
              </a:rPr>
              <a:t> сотрудник</a:t>
            </a:r>
            <a:endParaRPr lang="ru-RU" sz="1600" i="1" dirty="0">
              <a:latin typeface="Arial Narrow" pitchFamily="34" charset="0"/>
              <a:ea typeface="Yu Gothic UI Semilight" panose="020B0400000000000000" pitchFamily="34" charset="-128"/>
            </a:endParaRPr>
          </a:p>
          <a:p>
            <a:pPr marL="0" indent="0">
              <a:buNone/>
            </a:pPr>
            <a:endParaRPr lang="ru-RU" sz="1200" i="1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044" y="677333"/>
            <a:ext cx="4076691" cy="435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4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46" y="292079"/>
            <a:ext cx="10515600" cy="453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Цитаты Макаренко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4075" y="662781"/>
            <a:ext cx="8452022" cy="5408505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«Я сначала даже не понял, а просто увидел, что мне нужны не книжные формулы, которые я всё равно не мог привязать к делу, а немедленный анализ и немедленное действие».</a:t>
            </a:r>
          </a:p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«Как можно больше требований к воспитаннику, как можно больше уважения к нему».</a:t>
            </a:r>
          </a:p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«Научить человека быть счастливым нельзя, но воспитать его так, чтобы он был счастливым, можно».</a:t>
            </a:r>
          </a:p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«Воспитать человека — значит, воспитать у него перспективные пути, по которым располагается его завтрашняя радость. Можно написать целую методику этой важной работы. Она заключается в организации новых перспектив, в использовании уже имеющихся, в постепенной подстановке более ценных».</a:t>
            </a:r>
          </a:p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«Человек не может быть воспитан непосредственным влиянием одной личности, какими бы качествами эта личность ни обладала. Воспитание есть процесс социальный в самом широком смысле. Воспитывает всё: люди, вещи, явления, но прежде всего и больше всего — люди. Из них на первом месте — родители и педагоги».</a:t>
            </a:r>
          </a:p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«Очень глубокая аналогия между производством и воспитанием не только не оскорбляла моего представления о человеке, но, напротив, заражала меня особенным уважением к нему, потому что нельзя относиться без уважения и к хорошей сложной машине».</a:t>
            </a:r>
          </a:p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«Дисциплина есть свобода, она ставит личность в более защищённое, свободное положение и создаёт полную уверенность в своём праве, в путях и возможностях именно для каждой отдельной личности».</a:t>
            </a:r>
          </a:p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«Воображение развивается только в коллективе, обязательно играющем. И я, как педагог, должен с ним немножко играть. Если я буду только приучать, требовать, настаивать, я буду посторонней силой, может быть, полезной, но не близкой. Я должен обязательно немного играть, и я этого требовал от всех своих коллег».</a:t>
            </a:r>
          </a:p>
          <a:p>
            <a:pPr fontAlgn="base"/>
            <a:r>
              <a:rPr lang="ru-RU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«В общем, педагогика есть самая диалектическая, подвижная, самая сложная и разнообразная наука. Вот это утверждение и является основным символом моей педагогической веры».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6" y="868621"/>
            <a:ext cx="3626708" cy="463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70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878" y="178443"/>
            <a:ext cx="7836243" cy="631653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Интересные факты о Макаренко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0" y="394501"/>
            <a:ext cx="8229600" cy="5748595"/>
          </a:xfrm>
        </p:spPr>
        <p:txBody>
          <a:bodyPr>
            <a:normAutofit fontScale="55000" lnSpcReduction="20000"/>
          </a:bodyPr>
          <a:lstStyle/>
          <a:p>
            <a:pPr marL="0" lvl="0" indent="0" algn="just" fontAlgn="base">
              <a:buNone/>
            </a:pPr>
            <a:r>
              <a:rPr lang="ru-RU" sz="3000" i="1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</a:t>
            </a:r>
            <a:r>
              <a:rPr lang="ru-RU" sz="3000" i="1" dirty="0" smtClean="0">
                <a:latin typeface="Arial Narrow" pitchFamily="34" charset="0"/>
                <a:ea typeface="Yu Gothic UI Semilight" panose="020B0400000000000000" pitchFamily="34" charset="-128"/>
              </a:rPr>
              <a:t>Макаренко </a:t>
            </a:r>
            <a:r>
              <a:rPr lang="ru-RU" sz="3000" i="1" dirty="0">
                <a:latin typeface="Arial Narrow" pitchFamily="34" charset="0"/>
                <a:ea typeface="Yu Gothic UI Semilight" panose="020B0400000000000000" pitchFamily="34" charset="-128"/>
              </a:rPr>
              <a:t>был человеком эмоциональным и в общении с воспитанниками не скрывал этого. Однажды он прочитал в педагогическом журнале совет педагогам разговаривать всегда ровным голосом, и его это возмутило. «С какой стати? Почему ровным голосом? Я считаю, что это такой нудный получится педагог, что его просто все возненавидят. Нет, я считаю, что педагог должен быть весел, бодр, а когда не то делается, должен и прикрикнуть, чтобы чувствовали, что если я сердит, так сердит по‑настоящему, а не так что — не то сердится, не то педагогическую мораль разводит».</a:t>
            </a:r>
          </a:p>
          <a:p>
            <a:pPr marL="0" lvl="0" indent="0" algn="just" fontAlgn="base">
              <a:buNone/>
            </a:pPr>
            <a:r>
              <a:rPr lang="ru-RU" sz="3000" i="1" dirty="0" smtClean="0">
                <a:latin typeface="Arial Narrow" pitchFamily="34" charset="0"/>
                <a:ea typeface="Yu Gothic UI Semilight" panose="020B0400000000000000" pitchFamily="34" charset="-128"/>
              </a:rPr>
              <a:t>	Антон </a:t>
            </a:r>
            <a:r>
              <a:rPr lang="ru-RU" sz="3000" i="1" dirty="0">
                <a:latin typeface="Arial Narrow" pitchFamily="34" charset="0"/>
                <a:ea typeface="Yu Gothic UI Semilight" panose="020B0400000000000000" pitchFamily="34" charset="-128"/>
              </a:rPr>
              <a:t>Макаренко придавал очень большое значение эстетике и аккуратности. Для него это были не мелкие детали, а очень значимые. Касалось это далеко не только упомянутых выше роз в помещениях колонии. «Я не допускал к уроку учителя, неряшливо одетого. Поэтому у нас вошло в обыкновение ходить на работу в лучшем костюме. И я сам выходил на работу в лучшем своём костюме, который у меня был», — писал Макаренко. Он также был убеждён, что столы в столовой непременно должны быть накрыты белыми скатертями, а не клеёнками: «Невозможно воспитать умение аккуратно есть, если вы не дадите белой скатерти». И так — во всём, считал он.</a:t>
            </a:r>
          </a:p>
          <a:p>
            <a:pPr marL="0" lvl="0" indent="0" algn="just" fontAlgn="base">
              <a:buNone/>
            </a:pPr>
            <a:r>
              <a:rPr lang="ru-RU" sz="3000" i="1" dirty="0" smtClean="0">
                <a:latin typeface="Arial Narrow" pitchFamily="34" charset="0"/>
                <a:ea typeface="Yu Gothic UI Semilight" panose="020B0400000000000000" pitchFamily="34" charset="-128"/>
              </a:rPr>
              <a:t>	Родной </a:t>
            </a:r>
            <a:r>
              <a:rPr lang="ru-RU" sz="3000" i="1" dirty="0">
                <a:latin typeface="Arial Narrow" pitchFamily="34" charset="0"/>
                <a:ea typeface="Yu Gothic UI Semilight" panose="020B0400000000000000" pitchFamily="34" charset="-128"/>
              </a:rPr>
              <a:t>брат Антона Макаренко, Виталий, был белогвардейским офицером и в начале 1920-х эмигрировал. В России у него остались жена и дочь, с семьёй он так никогда и не воссоединился. Антон Макаренко, не имевший родных детей, воспитывал племянницу, а с братом переписываться вскоре перестал — в 1930-х это стало делом опасным (тем более для сотрудника системы НКВД). Виталий намного пережил своего знаменитого брата, и исследователям удалось расспросить его о детстве и юности Антона.</a:t>
            </a:r>
          </a:p>
          <a:p>
            <a:pPr marL="0" lvl="0" indent="0" algn="just" fontAlgn="base">
              <a:buNone/>
            </a:pPr>
            <a:r>
              <a:rPr lang="ru-RU" sz="3000" i="1" dirty="0" smtClean="0">
                <a:latin typeface="Arial Narrow" pitchFamily="34" charset="0"/>
                <a:ea typeface="Yu Gothic UI Semilight" panose="020B0400000000000000" pitchFamily="34" charset="-128"/>
              </a:rPr>
              <a:t>	Со </a:t>
            </a:r>
            <a:r>
              <a:rPr lang="ru-RU" sz="3000" i="1" dirty="0">
                <a:latin typeface="Arial Narrow" pitchFamily="34" charset="0"/>
                <a:ea typeface="Yu Gothic UI Semilight" panose="020B0400000000000000" pitchFamily="34" charset="-128"/>
              </a:rPr>
              <a:t>своей будущей женой, Галиной </a:t>
            </a:r>
            <a:r>
              <a:rPr lang="ru-RU" sz="3000" i="1" dirty="0" err="1">
                <a:latin typeface="Arial Narrow" pitchFamily="34" charset="0"/>
                <a:ea typeface="Yu Gothic UI Semilight" panose="020B0400000000000000" pitchFamily="34" charset="-128"/>
              </a:rPr>
              <a:t>Салько</a:t>
            </a:r>
            <a:r>
              <a:rPr lang="ru-RU" sz="3000" i="1" dirty="0">
                <a:latin typeface="Arial Narrow" pitchFamily="34" charset="0"/>
                <a:ea typeface="Yu Gothic UI Semilight" panose="020B0400000000000000" pitchFamily="34" charset="-128"/>
              </a:rPr>
              <a:t>, Антон Макаренко познакомился, когда она фактически была его начальницей. Она работала в </a:t>
            </a:r>
            <a:r>
              <a:rPr lang="ru-RU" sz="3000" i="1" dirty="0" err="1">
                <a:latin typeface="Arial Narrow" pitchFamily="34" charset="0"/>
                <a:ea typeface="Yu Gothic UI Semilight" panose="020B0400000000000000" pitchFamily="34" charset="-128"/>
              </a:rPr>
              <a:t>Наркомпросе</a:t>
            </a:r>
            <a:r>
              <a:rPr lang="ru-RU" sz="3000" i="1" dirty="0">
                <a:latin typeface="Arial Narrow" pitchFamily="34" charset="0"/>
                <a:ea typeface="Yu Gothic UI Semilight" panose="020B0400000000000000" pitchFamily="34" charset="-128"/>
              </a:rPr>
              <a:t>, в ведомстве которого находилась колония имени Горького, и где педагогу-новатору не благоволили («казарма»!). Однажды она приехала в колонию как инспектор — с немалым предубеждением. Однако, пробыв два дня, была совершенно очарована и атмосферой, и результатами, и основателем. Она не только разглядела в нём педагогического гения, но и, как сама потом рассказывала, попросту влюбилась.</a:t>
            </a:r>
          </a:p>
          <a:p>
            <a:pPr lvl="0" fontAlgn="base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340">
            <a:off x="279531" y="812800"/>
            <a:ext cx="3578971" cy="439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9243" y="164757"/>
            <a:ext cx="6145961" cy="5748595"/>
          </a:xfrm>
        </p:spPr>
        <p:txBody>
          <a:bodyPr>
            <a:normAutofit fontScale="47500" lnSpcReduction="20000"/>
          </a:bodyPr>
          <a:lstStyle/>
          <a:p>
            <a:pPr marL="0" lvl="0" indent="0" fontAlgn="base">
              <a:buNone/>
            </a:pPr>
            <a:r>
              <a:rPr lang="ru-RU" sz="3000" i="1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</a:t>
            </a:r>
            <a:r>
              <a:rPr lang="ru-RU" sz="3000" dirty="0" smtClean="0">
                <a:latin typeface="Arial Narrow" pitchFamily="34" charset="0"/>
                <a:ea typeface="Yu Gothic UI Semilight" panose="020B0400000000000000" pitchFamily="34" charset="-128"/>
              </a:rPr>
              <a:t>Семён </a:t>
            </a:r>
            <a:r>
              <a:rPr lang="ru-RU" sz="3000" dirty="0" err="1">
                <a:latin typeface="Arial Narrow" pitchFamily="34" charset="0"/>
                <a:ea typeface="Yu Gothic UI Semilight" panose="020B0400000000000000" pitchFamily="34" charset="-128"/>
              </a:rPr>
              <a:t>Калабалин</a:t>
            </a:r>
            <a:r>
              <a:rPr lang="ru-RU" sz="3000" dirty="0">
                <a:latin typeface="Arial Narrow" pitchFamily="34" charset="0"/>
                <a:ea typeface="Yu Gothic UI Semilight" panose="020B0400000000000000" pitchFamily="34" charset="-128"/>
              </a:rPr>
              <a:t>, воспитанник Макаренко из первой колонии им. Горького, выведенный в «Педагогической поэме» под именем Семёна Карабанова, и сам стал впоследствии педагогом, руководителем одного из домов-интернатов под Москвой и преданным носителем идей своего знаменитого учителя</a:t>
            </a:r>
            <a:r>
              <a:rPr lang="ru-RU" sz="3000" dirty="0" smtClean="0">
                <a:latin typeface="Arial Narrow" pitchFamily="34" charset="0"/>
                <a:ea typeface="Yu Gothic UI Semilight" panose="020B0400000000000000" pitchFamily="34" charset="-128"/>
              </a:rPr>
              <a:t>.</a:t>
            </a:r>
          </a:p>
          <a:p>
            <a:pPr marL="0" lvl="0" indent="0" fontAlgn="base">
              <a:buNone/>
            </a:pPr>
            <a:r>
              <a:rPr lang="ru-RU" sz="3000" dirty="0" smtClean="0">
                <a:latin typeface="Arial Narrow" pitchFamily="34" charset="0"/>
                <a:ea typeface="Yu Gothic UI Semilight" panose="020B0400000000000000" pitchFamily="34" charset="-128"/>
              </a:rPr>
              <a:t>	Самый </a:t>
            </a:r>
            <a:r>
              <a:rPr lang="ru-RU" sz="3000" dirty="0">
                <a:latin typeface="Arial Narrow" pitchFamily="34" charset="0"/>
                <a:ea typeface="Yu Gothic UI Semilight" panose="020B0400000000000000" pitchFamily="34" charset="-128"/>
              </a:rPr>
              <a:t>одиозный эпизод, которым часто попрекали и до сих пор попрекают Антона Макаренко, связан с физическим насилием: в первые месяцы работы колонии он, измотанный и будучи на взводе, не сдержался в ответ на хамство одного из воспитанников и ударил его. Макаренко не только не скрывал этого факта, но и описал в «Педагогической поэме», в том числе рассказал про собственный ужас от этого поступка. Но если верить книге, привёл этот эпизод не к крушению, а к налаживанию отношений: похоже, трудные подростки из-за этого эмоционального взрыва впервые увидели в своём воспитателе не функцию, а живого человека.</a:t>
            </a:r>
          </a:p>
          <a:p>
            <a:pPr marL="0" lvl="0" indent="0" fontAlgn="base">
              <a:buNone/>
            </a:pPr>
            <a:r>
              <a:rPr lang="ru-RU" sz="3000" dirty="0" smtClean="0">
                <a:latin typeface="Arial Narrow" pitchFamily="34" charset="0"/>
                <a:ea typeface="Yu Gothic UI Semilight" panose="020B0400000000000000" pitchFamily="34" charset="-128"/>
              </a:rPr>
              <a:t>	Виталий </a:t>
            </a:r>
            <a:r>
              <a:rPr lang="ru-RU" sz="3000" dirty="0">
                <a:latin typeface="Arial Narrow" pitchFamily="34" charset="0"/>
                <a:ea typeface="Yu Gothic UI Semilight" panose="020B0400000000000000" pitchFamily="34" charset="-128"/>
              </a:rPr>
              <a:t>Макаренко рассказал в своих воспоминаниях про другой тяжёлый и по-настоящему трагический эпизод из рабочих будней брата — тогда ещё совсем молодого учителя. Произошло это до революции, в школе, где он преподавал. Антон Семёнович придумал ранжировать учеников по степени успеваемости. Мальчик, оказавшийся на последнем месте, убежал домой в слезах и в школе больше не появился. Через несколько дней пришёл его отец и сообщил, что мальчик умер — оказалось, что он был очень болен, а ярлык последнего ученика в классе ужасно его расстроил. Макаренко был потрясён, чувствовал себя очень виноватым и не мог забыть этот случай. К подобным </a:t>
            </a:r>
            <a:r>
              <a:rPr lang="ru-RU" sz="3000" dirty="0" err="1">
                <a:latin typeface="Arial Narrow" pitchFamily="34" charset="0"/>
                <a:ea typeface="Yu Gothic UI Semilight" panose="020B0400000000000000" pitchFamily="34" charset="-128"/>
              </a:rPr>
              <a:t>ранжированиям</a:t>
            </a:r>
            <a:r>
              <a:rPr lang="ru-RU" sz="3000" dirty="0">
                <a:latin typeface="Arial Narrow" pitchFamily="34" charset="0"/>
                <a:ea typeface="Yu Gothic UI Semilight" panose="020B0400000000000000" pitchFamily="34" charset="-128"/>
              </a:rPr>
              <a:t> он больше, конечно, не прибегал.</a:t>
            </a:r>
          </a:p>
          <a:p>
            <a:pPr marL="0" lvl="0" indent="0" fontAlgn="base">
              <a:buNone/>
            </a:pPr>
            <a:r>
              <a:rPr lang="ru-RU" sz="3000" dirty="0" smtClean="0">
                <a:latin typeface="Arial Narrow" pitchFamily="34" charset="0"/>
                <a:ea typeface="Yu Gothic UI Semilight" panose="020B0400000000000000" pitchFamily="34" charset="-128"/>
              </a:rPr>
              <a:t>	Автор </a:t>
            </a:r>
            <a:r>
              <a:rPr lang="ru-RU" sz="3000" dirty="0">
                <a:latin typeface="Arial Narrow" pitchFamily="34" charset="0"/>
                <a:ea typeface="Yu Gothic UI Semilight" panose="020B0400000000000000" pitchFamily="34" charset="-128"/>
              </a:rPr>
              <a:t>«Книги для родителей» всерьёз верил, что в будущем детские дома заменят семейное воспитание, потому что они могут дать ребёнку «несравненно больше того, что способна дать самая лучшая семья». «Именно детскому дому принадлежит советское педагогическое будущее», — утверждал Макаренко. Ведь в детских домах — профессиональные педагоги и общественное воспитание, соответствующее духу советского устройства, а дома — всего лишь «неквалифицированные» в педагогическом плане родители. Ну а пока это идеальное, в представлении Макаренко, будущее не наступило, он решил написать книгу с советами для родителей, как воспитывать детей правильно.</a:t>
            </a:r>
          </a:p>
          <a:p>
            <a:pPr lvl="0" fontAlgn="base"/>
            <a:endParaRPr lang="ru-RU" dirty="0">
              <a:latin typeface="Arial Narrow" pitchFamily="34" charset="0"/>
            </a:endParaRPr>
          </a:p>
          <a:p>
            <a:pPr marL="0" indent="0"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590">
            <a:off x="186266" y="1038578"/>
            <a:ext cx="5646635" cy="408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3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5650" y="257576"/>
            <a:ext cx="6400800" cy="5005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Arial Narrow" pitchFamily="34" charset="0"/>
              </a:rPr>
              <a:t>	</a:t>
            </a:r>
            <a:r>
              <a:rPr lang="ru-RU" b="1" i="1" dirty="0" smtClean="0">
                <a:latin typeface="Arial Narrow" pitchFamily="34" charset="0"/>
                <a:ea typeface="Yu Gothic UI Semilight" panose="020B0400000000000000" pitchFamily="34" charset="-128"/>
              </a:rPr>
              <a:t>Антон </a:t>
            </a:r>
            <a:r>
              <a:rPr lang="ru-RU" b="1" i="1" dirty="0">
                <a:latin typeface="Arial Narrow" pitchFamily="34" charset="0"/>
                <a:ea typeface="Yu Gothic UI Semilight" panose="020B0400000000000000" pitchFamily="34" charset="-128"/>
              </a:rPr>
              <a:t>Семёнович Макаренко </a:t>
            </a:r>
            <a:r>
              <a:rPr lang="ru-RU" b="1" dirty="0">
                <a:latin typeface="Arial Narrow" pitchFamily="34" charset="0"/>
                <a:ea typeface="Yu Gothic UI Semilight" panose="020B0400000000000000" pitchFamily="34" charset="-128"/>
              </a:rPr>
              <a:t>(1888–1939)</a:t>
            </a:r>
            <a:r>
              <a:rPr lang="ru-RU" dirty="0">
                <a:latin typeface="Arial Narrow" pitchFamily="34" charset="0"/>
                <a:ea typeface="Yu Gothic UI Semilight" panose="020B0400000000000000" pitchFamily="34" charset="-128"/>
              </a:rPr>
              <a:t> — советский педагог и писатель.</a:t>
            </a:r>
          </a:p>
          <a:p>
            <a:pPr marL="0" indent="0">
              <a:buNone/>
            </a:pPr>
            <a:r>
              <a:rPr lang="ru-RU" dirty="0" smtClean="0">
                <a:latin typeface="Arial Narrow" pitchFamily="34" charset="0"/>
              </a:rPr>
              <a:t>	</a:t>
            </a:r>
            <a:r>
              <a:rPr lang="ru-RU" i="1" dirty="0" smtClean="0">
                <a:latin typeface="Arial Narrow" pitchFamily="34" charset="0"/>
                <a:ea typeface="Yu Gothic UI Semilight" panose="020B0400000000000000" pitchFamily="34" charset="-128"/>
              </a:rPr>
              <a:t>Выдающиеся 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достижения в области воспитания и перевоспитания молодёжи, подготовки к её дальнейшей успешной социализации выдвинули А. С. Макаренко в число известных деятелей русской и мировой культуры и педагогики.</a:t>
            </a: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98" y="115330"/>
            <a:ext cx="5093913" cy="628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8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40">
            <a:off x="8196113" y="1612968"/>
            <a:ext cx="3629217" cy="2723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432" y="365125"/>
            <a:ext cx="6656173" cy="845837"/>
          </a:xfrm>
        </p:spPr>
        <p:txBody>
          <a:bodyPr/>
          <a:lstStyle/>
          <a:p>
            <a:pPr algn="ctr"/>
            <a:r>
              <a:rPr lang="ru-RU" dirty="0"/>
              <a:t>Главные книги Макаренко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55" y="1859492"/>
            <a:ext cx="8779933" cy="2610908"/>
          </a:xfrm>
        </p:spPr>
        <p:txBody>
          <a:bodyPr/>
          <a:lstStyle/>
          <a:p>
            <a:pPr lvl="0"/>
            <a:r>
              <a:rPr lang="ru-RU" dirty="0" smtClean="0"/>
              <a:t>«</a:t>
            </a:r>
            <a:r>
              <a:rPr lang="ru-RU" dirty="0"/>
              <a:t>Педагогическая поэма»;</a:t>
            </a:r>
          </a:p>
          <a:p>
            <a:pPr lvl="0"/>
            <a:r>
              <a:rPr lang="ru-RU" dirty="0"/>
              <a:t>«Книга для родителей»; </a:t>
            </a:r>
          </a:p>
          <a:p>
            <a:pPr lvl="0"/>
            <a:r>
              <a:rPr lang="ru-RU" dirty="0"/>
              <a:t>«Методики организации воспитательного процесса»; </a:t>
            </a:r>
          </a:p>
          <a:p>
            <a:pPr lvl="0"/>
            <a:r>
              <a:rPr lang="ru-RU" dirty="0"/>
              <a:t>статья «Педагоги пожимают плечами».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7" y="61355"/>
            <a:ext cx="1080523" cy="170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06" y="3990621"/>
            <a:ext cx="1325410" cy="2178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32">
            <a:off x="7973491" y="4320683"/>
            <a:ext cx="1204202" cy="1822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077">
            <a:off x="6963333" y="4129775"/>
            <a:ext cx="1278990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0"/>
            <a:ext cx="865857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9346" y="638666"/>
            <a:ext cx="617669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ea typeface="Yu Gothic UI Semilight" panose="020B0400000000000000" pitchFamily="34" charset="-128"/>
              </a:rPr>
              <a:t>Спасибо</a:t>
            </a:r>
          </a:p>
          <a:p>
            <a:pPr algn="ctr"/>
            <a:endParaRPr lang="ru-RU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ea typeface="Yu Gothic UI Semilight" panose="020B0400000000000000" pitchFamily="34" charset="-128"/>
            </a:endParaRPr>
          </a:p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ea typeface="Yu Gothic UI Semilight" panose="020B0400000000000000" pitchFamily="34" charset="-128"/>
              </a:rPr>
              <a:t>  </a:t>
            </a:r>
          </a:p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ea typeface="Yu Gothic UI Semilight" panose="020B0400000000000000" pitchFamily="34" charset="-128"/>
              </a:rPr>
              <a:t>за   внимание</a:t>
            </a:r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ea typeface="Yu Gothic UI Semilight" panose="020B0400000000000000" pitchFamily="34" charset="-128"/>
              </a:rPr>
              <a:t>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3491" y="280086"/>
            <a:ext cx="6343135" cy="635137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b="1" i="1" dirty="0">
                <a:latin typeface="Arial Narrow" pitchFamily="34" charset="0"/>
                <a:ea typeface="Yu Gothic UI Semilight" panose="020B0400000000000000" pitchFamily="34" charset="-128"/>
              </a:rPr>
              <a:t>Родился: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 </a:t>
            </a:r>
          </a:p>
          <a:p>
            <a:pPr marL="0" indent="0">
              <a:buNone/>
            </a:pP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13 марта 1888 г., 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  <a:hlinkClick r:id="rId2"/>
              </a:rPr>
              <a:t>Белополье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, Сумской уезд, Харьковская губерния, Российская империя</a:t>
            </a:r>
          </a:p>
          <a:p>
            <a:pPr marL="0" lvl="0" indent="0">
              <a:buNone/>
            </a:pPr>
            <a:r>
              <a:rPr lang="ru-RU" b="1" i="1" dirty="0">
                <a:latin typeface="Arial Narrow" pitchFamily="34" charset="0"/>
                <a:ea typeface="Yu Gothic UI Semilight" panose="020B0400000000000000" pitchFamily="34" charset="-128"/>
              </a:rPr>
              <a:t>Умер: </a:t>
            </a:r>
            <a:endParaRPr lang="ru-RU" i="1" dirty="0">
              <a:latin typeface="Arial Narrow" pitchFamily="34" charset="0"/>
              <a:ea typeface="Yu Gothic UI Semilight" panose="020B0400000000000000" pitchFamily="34" charset="-128"/>
            </a:endParaRPr>
          </a:p>
          <a:p>
            <a:pPr marL="0" indent="0">
              <a:buNone/>
            </a:pP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1 апреля 1939 г. (51 год), 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  <a:hlinkClick r:id="rId3"/>
              </a:rPr>
              <a:t>Голицыно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, Московская область, РСФСР, СССР</a:t>
            </a:r>
          </a:p>
          <a:p>
            <a:pPr marL="0" lvl="0" indent="0">
              <a:buNone/>
            </a:pPr>
            <a:r>
              <a:rPr lang="ru-RU" b="1" i="1" dirty="0">
                <a:latin typeface="Arial Narrow" pitchFamily="34" charset="0"/>
                <a:ea typeface="Yu Gothic UI Semilight" panose="020B0400000000000000" pitchFamily="34" charset="-128"/>
              </a:rPr>
              <a:t>В браке с: </a:t>
            </a:r>
            <a:endParaRPr lang="ru-RU" i="1" dirty="0">
              <a:latin typeface="Arial Narrow" pitchFamily="34" charset="0"/>
              <a:ea typeface="Yu Gothic UI Semilight" panose="020B0400000000000000" pitchFamily="34" charset="-128"/>
            </a:endParaRPr>
          </a:p>
          <a:p>
            <a:pPr marL="0" indent="0">
              <a:buNone/>
            </a:pP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Галина Макаренко (по 1939 г.)</a:t>
            </a:r>
          </a:p>
          <a:p>
            <a:pPr marL="0" lvl="0" indent="0">
              <a:buNone/>
            </a:pPr>
            <a:r>
              <a:rPr lang="ru-RU" b="1" i="1" dirty="0">
                <a:latin typeface="Arial Narrow" pitchFamily="34" charset="0"/>
                <a:ea typeface="Yu Gothic UI Semilight" panose="020B0400000000000000" pitchFamily="34" charset="-128"/>
              </a:rPr>
              <a:t>Родители: </a:t>
            </a:r>
            <a:endParaRPr lang="ru-RU" i="1" dirty="0">
              <a:latin typeface="Arial Narrow" pitchFamily="34" charset="0"/>
              <a:ea typeface="Yu Gothic UI Semilight" panose="020B0400000000000000" pitchFamily="34" charset="-128"/>
            </a:endParaRPr>
          </a:p>
          <a:p>
            <a:pPr marL="0" indent="0">
              <a:buNone/>
            </a:pP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Семён Григорьевич Макаренко, Татьяна Михайловна Макаренко</a:t>
            </a:r>
          </a:p>
          <a:p>
            <a:pPr marL="0" lvl="0" indent="0">
              <a:buNone/>
            </a:pPr>
            <a:r>
              <a:rPr lang="ru-RU" b="1" i="1" dirty="0">
                <a:latin typeface="Arial Narrow" pitchFamily="34" charset="0"/>
                <a:ea typeface="Yu Gothic UI Semilight" panose="020B0400000000000000" pitchFamily="34" charset="-128"/>
              </a:rPr>
              <a:t>Дети: </a:t>
            </a:r>
            <a:endParaRPr lang="ru-RU" i="1" dirty="0">
              <a:latin typeface="Arial Narrow" pitchFamily="34" charset="0"/>
              <a:ea typeface="Yu Gothic UI Semilight" panose="020B0400000000000000" pitchFamily="34" charset="-128"/>
            </a:endParaRPr>
          </a:p>
          <a:p>
            <a:pPr marL="0" indent="0">
              <a:buNone/>
            </a:pP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Лев </a:t>
            </a:r>
            <a:r>
              <a:rPr lang="ru-RU" i="1" dirty="0" err="1">
                <a:latin typeface="Arial Narrow" pitchFamily="34" charset="0"/>
                <a:ea typeface="Yu Gothic UI Semilight" panose="020B0400000000000000" pitchFamily="34" charset="-128"/>
              </a:rPr>
              <a:t>Салко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, Олимпиада Макаренко</a:t>
            </a:r>
          </a:p>
          <a:p>
            <a:pPr marL="0" lvl="0" indent="0">
              <a:buNone/>
            </a:pPr>
            <a:r>
              <a:rPr lang="ru-RU" b="1" i="1" dirty="0">
                <a:latin typeface="Arial Narrow" pitchFamily="34" charset="0"/>
                <a:ea typeface="Yu Gothic UI Semilight" panose="020B0400000000000000" pitchFamily="34" charset="-128"/>
              </a:rPr>
              <a:t>Награды: </a:t>
            </a:r>
            <a:endParaRPr lang="ru-RU" i="1" dirty="0">
              <a:latin typeface="Arial Narrow" pitchFamily="34" charset="0"/>
              <a:ea typeface="Yu Gothic UI Semilight" panose="020B0400000000000000" pitchFamily="34" charset="-128"/>
            </a:endParaRPr>
          </a:p>
          <a:p>
            <a:pPr marL="0" indent="0">
              <a:buNone/>
            </a:pP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орден Трудового Красного Знамени</a:t>
            </a:r>
          </a:p>
          <a:p>
            <a:pPr marL="0" indent="0"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7" y="280086"/>
            <a:ext cx="4924425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6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68563"/>
            <a:ext cx="5496696" cy="128244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>
                <a:effectLst/>
                <a:latin typeface="Arial Narrow" pitchFamily="34" charset="0"/>
              </a:rPr>
              <a:t>Система Макаренко: в чём её суть и как он к ней пришёл</a:t>
            </a:r>
            <a:r>
              <a:rPr lang="ru-RU" dirty="0">
                <a:effectLst/>
                <a:latin typeface="Arial Narrow" pitchFamily="34" charset="0"/>
              </a:rPr>
              <a:t/>
            </a:r>
            <a:br>
              <a:rPr lang="ru-RU" dirty="0">
                <a:effectLst/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595" y="1120346"/>
            <a:ext cx="5999205" cy="5188422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i="1" dirty="0" smtClean="0">
                <a:latin typeface="Arial Narrow" pitchFamily="34" charset="0"/>
                <a:ea typeface="Yu Gothic UI Semilight" panose="020B0400000000000000" pitchFamily="34" charset="-128"/>
              </a:rPr>
              <a:t>	В 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1997 году издательство ЮНЕСКО 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  <a:hlinkClick r:id="rId2"/>
              </a:rPr>
              <a:t>выпустило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 в четырёх томах статьи о ста выдающихся педагогах мира, которые оставили свой след в образовательной мысли. Из российских и советских мыслителей там названы 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  <a:hlinkClick r:id="rId3"/>
              </a:rPr>
              <a:t>Константин Ушинский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, Лев Толстой, Лев Выготский, Павел </a:t>
            </a:r>
            <a:r>
              <a:rPr lang="ru-RU" i="1" dirty="0" err="1">
                <a:latin typeface="Arial Narrow" pitchFamily="34" charset="0"/>
                <a:ea typeface="Yu Gothic UI Semilight" panose="020B0400000000000000" pitchFamily="34" charset="-128"/>
              </a:rPr>
              <a:t>Блонский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 — и, конечно же, феноменальный Антон Макаренко, новатор и экспериментатор воспитания.</a:t>
            </a:r>
          </a:p>
          <a:p>
            <a:pPr marL="0" indent="0" fontAlgn="base">
              <a:buNone/>
            </a:pPr>
            <a:r>
              <a:rPr lang="ru-RU" i="1" dirty="0" smtClean="0">
                <a:latin typeface="Arial Narrow" pitchFamily="34" charset="0"/>
                <a:ea typeface="Yu Gothic UI Semilight" panose="020B0400000000000000" pitchFamily="34" charset="-128"/>
              </a:rPr>
              <a:t>	При </a:t>
            </a:r>
            <a:r>
              <a:rPr lang="ru-RU" i="1" dirty="0">
                <a:latin typeface="Arial Narrow" pitchFamily="34" charset="0"/>
                <a:ea typeface="Yu Gothic UI Semilight" panose="020B0400000000000000" pitchFamily="34" charset="-128"/>
              </a:rPr>
              <a:t>жизни теоретики и чиновники педагогики много его критиковали. После смерти в начале 1940-х он был фактически «канонизирован» как классик советской педагогики. А в нашу эпоху о системе воспитания Макаренко снова спорят. Но главное — его опыт и наследие до сих пор изучают в разных странах мира.</a:t>
            </a:r>
          </a:p>
          <a:p>
            <a:pPr marL="0" indent="0"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197707"/>
            <a:ext cx="4665932" cy="60053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6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535" y="167417"/>
            <a:ext cx="10834815" cy="81288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</a:rPr>
              <a:t>Как Макаренко возглавил </a:t>
            </a:r>
            <a:r>
              <a:rPr lang="ru-RU" sz="4000" dirty="0" smtClean="0">
                <a:effectLst/>
              </a:rPr>
              <a:t>колонию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1643" y="853558"/>
            <a:ext cx="6608805" cy="5794377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spcBef>
                <a:spcPts val="70"/>
              </a:spcBef>
              <a:buNone/>
            </a:pPr>
            <a:r>
              <a:rPr lang="ru-RU" dirty="0" smtClean="0"/>
              <a:t>	</a:t>
            </a:r>
            <a:r>
              <a:rPr lang="ru-RU" sz="3800" i="1" dirty="0" smtClean="0">
                <a:latin typeface="Arial Narrow" pitchFamily="34" charset="0"/>
                <a:ea typeface="Yu Gothic UI Semilight" panose="020B0400000000000000" pitchFamily="34" charset="-128"/>
              </a:rPr>
              <a:t>Антон </a:t>
            </a:r>
            <a:r>
              <a:rPr lang="ru-RU" sz="3800" i="1" dirty="0">
                <a:latin typeface="Arial Narrow" pitchFamily="34" charset="0"/>
                <a:ea typeface="Yu Gothic UI Semilight" panose="020B0400000000000000" pitchFamily="34" charset="-128"/>
              </a:rPr>
              <a:t>Семёнович Макаренко (1888–1939) родился в Харьковской губернии Российской империи в простой семье. Его отец был маляром, но из рядового рабочего вырос до начальника в большой мастерской по ремонту железнодорожных вагонов Южных дорог.</a:t>
            </a:r>
          </a:p>
          <a:p>
            <a:pPr marL="0" indent="0" fontAlgn="base">
              <a:spcBef>
                <a:spcPts val="70"/>
              </a:spcBef>
              <a:buNone/>
            </a:pPr>
            <a:r>
              <a:rPr lang="ru-RU" sz="3800" i="1" dirty="0" smtClean="0">
                <a:latin typeface="Arial Narrow" pitchFamily="34" charset="0"/>
                <a:ea typeface="Yu Gothic UI Semilight" panose="020B0400000000000000" pitchFamily="34" charset="-128"/>
              </a:rPr>
              <a:t>	Железное </a:t>
            </a:r>
            <a:r>
              <a:rPr lang="ru-RU" sz="3800" i="1" dirty="0">
                <a:latin typeface="Arial Narrow" pitchFamily="34" charset="0"/>
                <a:ea typeface="Yu Gothic UI Semilight" panose="020B0400000000000000" pitchFamily="34" charset="-128"/>
              </a:rPr>
              <a:t>ведомство содержало довольно неплохие по тем временам школы для детей своих рабочих и служащих — именно в такой Антон и его брат получили начальное образование. Потом Антон окончил четырёхклассное городское училище (то есть среднюю школу), а после него — одногодичные педагогические курсы, и пошёл в железнодорожную школу преподавать</a:t>
            </a:r>
            <a:r>
              <a:rPr lang="ru-RU" sz="3800" i="1" dirty="0" smtClean="0">
                <a:latin typeface="Arial Narrow" pitchFamily="34" charset="0"/>
                <a:ea typeface="Yu Gothic UI Semilight" panose="020B0400000000000000" pitchFamily="34" charset="-128"/>
              </a:rPr>
              <a:t>.</a:t>
            </a:r>
          </a:p>
          <a:p>
            <a:pPr marL="0" indent="0" fontAlgn="base">
              <a:buNone/>
            </a:pPr>
            <a:r>
              <a:rPr lang="ru-RU" sz="3800" dirty="0" smtClean="0">
                <a:latin typeface="Arial Narrow" pitchFamily="34" charset="0"/>
              </a:rPr>
              <a:t>	</a:t>
            </a:r>
            <a:r>
              <a:rPr lang="ru-RU" sz="3800" i="1" dirty="0" smtClean="0">
                <a:latin typeface="Arial Narrow" pitchFamily="34" charset="0"/>
                <a:ea typeface="Yu Gothic UI Semilight" panose="020B0400000000000000" pitchFamily="34" charset="-128"/>
              </a:rPr>
              <a:t>В </a:t>
            </a:r>
            <a:r>
              <a:rPr lang="ru-RU" sz="3800" i="1" dirty="0">
                <a:latin typeface="Arial Narrow" pitchFamily="34" charset="0"/>
                <a:ea typeface="Yu Gothic UI Semilight" panose="020B0400000000000000" pitchFamily="34" charset="-128"/>
              </a:rPr>
              <a:t>год начала Первой мировой войны Макаренко поступил в Полтавский учительский институт. В послереволюционные годы стал заведующим начальной школой в Полтаве</a:t>
            </a:r>
            <a:r>
              <a:rPr lang="ru-RU" sz="3800" i="1" dirty="0" smtClean="0">
                <a:latin typeface="Arial Narrow" pitchFamily="34" charset="0"/>
                <a:ea typeface="Yu Gothic UI Semilight" panose="020B0400000000000000" pitchFamily="34" charset="-128"/>
              </a:rPr>
              <a:t>.</a:t>
            </a:r>
          </a:p>
          <a:p>
            <a:pPr marL="0" indent="0" fontAlgn="base">
              <a:buNone/>
            </a:pPr>
            <a:r>
              <a:rPr lang="ru-RU" sz="3800" dirty="0" smtClean="0">
                <a:latin typeface="Arial Narrow" pitchFamily="34" charset="0"/>
              </a:rPr>
              <a:t>	</a:t>
            </a:r>
            <a:r>
              <a:rPr lang="ru-RU" sz="3800" i="1" dirty="0" smtClean="0">
                <a:latin typeface="Arial Narrow" pitchFamily="34" charset="0"/>
                <a:ea typeface="Yu Gothic UI Semilight" panose="020B0400000000000000" pitchFamily="34" charset="-128"/>
              </a:rPr>
              <a:t>Следствием </a:t>
            </a:r>
            <a:r>
              <a:rPr lang="ru-RU" sz="3800" i="1" dirty="0">
                <a:latin typeface="Arial Narrow" pitchFamily="34" charset="0"/>
                <a:ea typeface="Yu Gothic UI Semilight" panose="020B0400000000000000" pitchFamily="34" charset="-128"/>
              </a:rPr>
              <a:t>Первой мировой войны, революции и Гражданской войны стало огромное количество беспризорных детей и подростков. Они объединялись в настоящие банды и превратились в серьёзную угрозу. В 1920 году власти приняли решение собирать беспризорников с улиц и определять в специальные воспитательные колонии под обидным названием «для морально дефективных детей» («Нет дефективных детей, есть дефективное отношение к ним», — сформулирует потом Макаренко). Причём ресурсов ни материальных, ни человеческих — на надлежащее укомплектование этих заведений, конечно, не хватало, так что предложение возглавить подобную колонию вряд ли можно было воспринять с восторгом как блестящую карьерную удачу.</a:t>
            </a:r>
          </a:p>
          <a:p>
            <a:pPr marL="0" indent="0" fontAlgn="base">
              <a:buNone/>
            </a:pPr>
            <a:endParaRPr lang="ru-RU" sz="3800" i="1" dirty="0">
              <a:latin typeface="Arial Narrow" pitchFamily="34" charset="0"/>
              <a:ea typeface="Yu Gothic UI Semilight" panose="020B0400000000000000" pitchFamily="34" charset="-128"/>
            </a:endParaRPr>
          </a:p>
          <a:p>
            <a:pPr marL="0" indent="0" fontAlgn="base">
              <a:buNone/>
            </a:pPr>
            <a:endParaRPr lang="ru-RU" i="1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r="25688"/>
          <a:stretch/>
        </p:blipFill>
        <p:spPr>
          <a:xfrm>
            <a:off x="535459" y="853558"/>
            <a:ext cx="413539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990" y="304801"/>
            <a:ext cx="6565555" cy="5058032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	</a:t>
            </a:r>
            <a:r>
              <a:rPr lang="ru-RU" sz="3600" i="1" dirty="0" smtClean="0">
                <a:latin typeface="Arial Narrow" pitchFamily="34" charset="0"/>
              </a:rPr>
              <a:t>Именно </a:t>
            </a:r>
            <a:r>
              <a:rPr lang="ru-RU" sz="3600" i="1" dirty="0">
                <a:latin typeface="Arial Narrow" pitchFamily="34" charset="0"/>
              </a:rPr>
              <a:t>такое предложение получил 32-летний Антон Макаренко — и принял его. Новоиспечённый начальник колонии по своей инициативе назвал её именем любимого писателя — Максима Горького — и создал буквально с нуля, пытаясь и быт обустроить, и найти контакт не просто с трудными, а с откровенно опасными подростками. И не только найти контакт, но и подготовить их к жизни в нормальном обществе</a:t>
            </a:r>
            <a:r>
              <a:rPr lang="ru-RU" sz="3600" i="1" dirty="0" smtClean="0">
                <a:latin typeface="Arial Narrow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3600" i="1" dirty="0" smtClean="0">
                <a:latin typeface="Arial Narrow" pitchFamily="34" charset="0"/>
              </a:rPr>
              <a:t>	В </a:t>
            </a:r>
            <a:r>
              <a:rPr lang="ru-RU" sz="3600" i="1" dirty="0">
                <a:latin typeface="Arial Narrow" pitchFamily="34" charset="0"/>
              </a:rPr>
              <a:t>«Педагогической поэме» Макаренко честно признавался, что поначалу испытывал отчаяние. «Пустынный лес, окружавший нашу колонию, пустые коробки наших домов, десяток „дачек“ вместо кроватей, топор и лопата в качестве инструмента и полдесятка воспитанников, категорически отрицавших не только нашу педагогику, но и всю человеческую культуру, — всё это, правду говоря, нисколько не соответствовало нашему прежнему школьному опыту», — писал он про самое начало работы колонии, когда в ней появилась первая партия воспитанников, совсем немногочисленная. Это были отнюдь не дети, а фактически взрослые парни, и они действительно ни в грош не ставили авторитет взрослых и откровенно хамили на предложение помочь по хозяйству</a:t>
            </a:r>
            <a:r>
              <a:rPr lang="ru-RU" sz="3600" i="1" dirty="0"/>
              <a:t>.</a:t>
            </a:r>
          </a:p>
          <a:p>
            <a:pPr marL="0" indent="0" algn="just" fontAlgn="base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r="28338"/>
          <a:stretch/>
        </p:blipFill>
        <p:spPr>
          <a:xfrm>
            <a:off x="7397578" y="304800"/>
            <a:ext cx="4349578" cy="557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9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" y="0"/>
            <a:ext cx="2017731" cy="27843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237" y="2356021"/>
            <a:ext cx="10892481" cy="40859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Arial Narrow" pitchFamily="34" charset="0"/>
              </a:rPr>
              <a:t>Я </a:t>
            </a:r>
            <a:r>
              <a:rPr lang="ru-RU" i="1" dirty="0">
                <a:latin typeface="Arial Narrow" pitchFamily="34" charset="0"/>
              </a:rPr>
              <a:t>с отвращением и злостью думал о педагогической науке: „Сколько тысяч лет она существует! Какие имена, какие блестящие мысли: Песталоцци, Руссо, </a:t>
            </a:r>
            <a:r>
              <a:rPr lang="ru-RU" i="1" dirty="0" err="1">
                <a:latin typeface="Arial Narrow" pitchFamily="34" charset="0"/>
              </a:rPr>
              <a:t>Наторп</a:t>
            </a:r>
            <a:r>
              <a:rPr lang="ru-RU" i="1" dirty="0">
                <a:latin typeface="Arial Narrow" pitchFamily="34" charset="0"/>
              </a:rPr>
              <a:t>, </a:t>
            </a:r>
            <a:r>
              <a:rPr lang="ru-RU" i="1" dirty="0" err="1">
                <a:latin typeface="Arial Narrow" pitchFamily="34" charset="0"/>
              </a:rPr>
              <a:t>Блонский</a:t>
            </a:r>
            <a:r>
              <a:rPr lang="ru-RU" i="1" dirty="0">
                <a:latin typeface="Arial Narrow" pitchFamily="34" charset="0"/>
              </a:rPr>
              <a:t>! Сколько книг, сколько бумаги, сколько славы! А в то же время пустое место, ничего нет, с одним хулиганом нельзя управиться, нет ни метода, ни инструмента, ни логики, просто ничего нет. Какое-то шарлатанство“.</a:t>
            </a:r>
          </a:p>
          <a:p>
            <a:pPr marL="0" indent="0" algn="r">
              <a:buNone/>
            </a:pPr>
            <a:r>
              <a:rPr lang="ru-RU" b="1" i="1" dirty="0">
                <a:latin typeface="Arial Narrow" pitchFamily="34" charset="0"/>
              </a:rPr>
              <a:t>А. С. МАКАРЕНКО,</a:t>
            </a:r>
            <a:r>
              <a:rPr lang="ru-RU" i="1" dirty="0">
                <a:latin typeface="Arial Narrow" pitchFamily="34" charset="0"/>
              </a:rPr>
              <a:t/>
            </a:r>
            <a:br>
              <a:rPr lang="ru-RU" i="1" dirty="0">
                <a:latin typeface="Arial Narrow" pitchFamily="34" charset="0"/>
              </a:rPr>
            </a:br>
            <a:r>
              <a:rPr lang="ru-RU" i="1" dirty="0">
                <a:latin typeface="Arial Narrow" pitchFamily="34" charset="0"/>
              </a:rPr>
              <a:t>«Педагогическая поэма»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8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3492" y="337751"/>
            <a:ext cx="5760307" cy="58392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Arial Narrow" pitchFamily="34" charset="0"/>
              </a:rPr>
              <a:t>Макаренко </a:t>
            </a:r>
            <a:r>
              <a:rPr lang="ru-RU" i="1" dirty="0">
                <a:latin typeface="Arial Narrow" pitchFamily="34" charset="0"/>
              </a:rPr>
              <a:t>понимал, что никакой готовой педагогической теории для его задач нет, а значит, её придётся «извлечь из всей суммы реальных явлений, происходящих на глазах». И ему это удалось. Его воспитанники, ребята с уличным и криминальным прошлым, пережившие большие жизненные испытания в лихолетье, социализировались и адаптировались к нормальной жизни — шли работать, а самые способные даже поступали учиться на рабфаки. Словом, не возвращались к криминальному прошлому.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https://skillbox.ru/upload/setka_images/08120321022023_f23c0d5bdbf25eb47a059e1c688d1b36cc45ac8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r="24381"/>
          <a:stretch/>
        </p:blipFill>
        <p:spPr bwMode="auto">
          <a:xfrm>
            <a:off x="355222" y="189110"/>
            <a:ext cx="2700020" cy="3547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killbox.ru/upload/setka_images/08120221022023_3ae92b33e44f855d71bb1784afd1584721848d5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6" r="23849"/>
          <a:stretch/>
        </p:blipFill>
        <p:spPr bwMode="auto">
          <a:xfrm>
            <a:off x="2754291" y="1503406"/>
            <a:ext cx="2703367" cy="3507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378" y="3736220"/>
            <a:ext cx="2371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походе. Караул у знамени колонии им. М. Горького.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7297" y="5050516"/>
            <a:ext cx="291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отряда колонистов на буртах, 1921 г</a:t>
            </a:r>
          </a:p>
        </p:txBody>
      </p:sp>
    </p:spTree>
    <p:extLst>
      <p:ext uri="{BB962C8B-B14F-4D97-AF65-F5344CB8AC3E}">
        <p14:creationId xmlns:p14="http://schemas.microsoft.com/office/powerpoint/2010/main" val="2620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22" y="167416"/>
            <a:ext cx="11615351" cy="54496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</a:rPr>
              <a:t>За что критиковали и хвалили систему воспитания </a:t>
            </a:r>
            <a:r>
              <a:rPr lang="ru-RU" sz="2800" dirty="0" smtClean="0">
                <a:effectLst/>
              </a:rPr>
              <a:t>Макаренко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992" y="667345"/>
            <a:ext cx="6987745" cy="53825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8000" i="1" dirty="0" smtClean="0">
                <a:latin typeface="Arial Narrow" pitchFamily="34" charset="0"/>
                <a:ea typeface="Yu Gothic UI Semilight" panose="020B0400000000000000" pitchFamily="34" charset="-128"/>
              </a:rPr>
              <a:t>Очевидные </a:t>
            </a:r>
            <a:r>
              <a:rPr lang="ru-RU" sz="8000" i="1" dirty="0">
                <a:latin typeface="Arial Narrow" pitchFamily="34" charset="0"/>
                <a:ea typeface="Yu Gothic UI Semilight" panose="020B0400000000000000" pitchFamily="34" charset="-128"/>
              </a:rPr>
              <a:t>успехи Макаренко вызывали не только восхищение, но и раздражение. Во‑первых, ему пеняли на то, что в колонии мало уделяется внимания воспитанию классового самосознания. Сам он презрительно называл такое воспитание, которое от его требовали, «трепанием языком по тексту учебника </a:t>
            </a:r>
            <a:r>
              <a:rPr lang="ru-RU" sz="8000" i="1" dirty="0" err="1">
                <a:latin typeface="Arial Narrow" pitchFamily="34" charset="0"/>
                <a:ea typeface="Yu Gothic UI Semilight" panose="020B0400000000000000" pitchFamily="34" charset="-128"/>
              </a:rPr>
              <a:t>политграмотности</a:t>
            </a:r>
            <a:r>
              <a:rPr lang="ru-RU" sz="8000" i="1" dirty="0">
                <a:latin typeface="Arial Narrow" pitchFamily="34" charset="0"/>
                <a:ea typeface="Yu Gothic UI Semilight" panose="020B0400000000000000" pitchFamily="34" charset="-128"/>
              </a:rPr>
              <a:t>» и считал гораздо более важным то, что у него запущенный парень с улицы «превращается в человека». Во-вторых, методы его неодобрительно называли «</a:t>
            </a:r>
            <a:r>
              <a:rPr lang="ru-RU" sz="8000" i="1" dirty="0" err="1">
                <a:latin typeface="Arial Narrow" pitchFamily="34" charset="0"/>
                <a:ea typeface="Yu Gothic UI Semilight" panose="020B0400000000000000" pitchFamily="34" charset="-128"/>
              </a:rPr>
              <a:t>макаренковщиной</a:t>
            </a:r>
            <a:r>
              <a:rPr lang="ru-RU" sz="8000" i="1" dirty="0">
                <a:latin typeface="Arial Narrow" pitchFamily="34" charset="0"/>
                <a:ea typeface="Yu Gothic UI Semilight" panose="020B0400000000000000" pitchFamily="34" charset="-128"/>
              </a:rPr>
              <a:t>» и считали слишком жёсткими</a:t>
            </a:r>
            <a:r>
              <a:rPr lang="ru-RU" sz="8000" i="1" dirty="0" smtClean="0">
                <a:latin typeface="Arial Narrow" pitchFamily="34" charset="0"/>
                <a:ea typeface="Yu Gothic UI Semilight" panose="020B0400000000000000" pitchFamily="34" charset="-128"/>
              </a:rPr>
              <a:t>.</a:t>
            </a:r>
          </a:p>
          <a:p>
            <a:pPr marL="0" indent="0">
              <a:buNone/>
            </a:pPr>
            <a:r>
              <a:rPr lang="ru-RU" sz="8000" i="1" dirty="0" smtClean="0">
                <a:latin typeface="Arial Narrow" pitchFamily="34" charset="0"/>
                <a:ea typeface="Yu Gothic UI Semilight" panose="020B0400000000000000" pitchFamily="34" charset="-128"/>
              </a:rPr>
              <a:t>	Дело </a:t>
            </a:r>
            <a:r>
              <a:rPr lang="ru-RU" sz="8000" i="1" dirty="0">
                <a:latin typeface="Arial Narrow" pitchFamily="34" charset="0"/>
                <a:ea typeface="Yu Gothic UI Semilight" panose="020B0400000000000000" pitchFamily="34" charset="-128"/>
              </a:rPr>
              <a:t>в том, что Макаренко фундаментально разошёлся во взглядах с Надеждой Крупской по поводу принуждения и наказаний: он считал их необходимыми методами воспитания, а она настаивала на идее полного отказа от них, потому что страх наказания воспитывает в ребёнке раба. Выступая в 1928 году на VIII съезде ВЛКСМ, Крупская хлёстко назвала колонию имени Горького «рабской и крепостнической школой». В результате вместо получения заслуженных наград Антону Семёновичу в 1928 году пришлось переводиться в другое место — тоже в качестве начальника трудовой коммуны, но подчинённой уже не Народному комиссариату просвещения, а Государственному политическому управлению при НКВД (ГПУ). Это была детская трудовая коммуна имени Дзержинского при Харьковском электромеханическом заводе. Воспитанники коммуны работали на этом заводе — выпускали фотоаппараты.</a:t>
            </a:r>
          </a:p>
          <a:p>
            <a:pPr marL="0" indent="0">
              <a:buNone/>
            </a:pPr>
            <a:endParaRPr lang="ru-RU" sz="8000" dirty="0">
              <a:latin typeface="Arial Narrow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4" y="1216025"/>
            <a:ext cx="3907174" cy="5145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95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-new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books-new</Template>
  <TotalTime>474</TotalTime>
  <Words>562</Words>
  <Application>Microsoft Office PowerPoint</Application>
  <PresentationFormat>Произвольный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books-new</vt:lpstr>
      <vt:lpstr>Макаренко Антон Семенович</vt:lpstr>
      <vt:lpstr>Презентация PowerPoint</vt:lpstr>
      <vt:lpstr>Презентация PowerPoint</vt:lpstr>
      <vt:lpstr>Система Макаренко: в чём её суть и как он к ней пришёл </vt:lpstr>
      <vt:lpstr>Как Макаренко возглавил колонию</vt:lpstr>
      <vt:lpstr>Презентация PowerPoint</vt:lpstr>
      <vt:lpstr>Презентация PowerPoint</vt:lpstr>
      <vt:lpstr>Презентация PowerPoint</vt:lpstr>
      <vt:lpstr>За что критиковали и хвалили систему воспитания Макаренко</vt:lpstr>
      <vt:lpstr>Презентация PowerPoint</vt:lpstr>
      <vt:lpstr>Презентация PowerPoint</vt:lpstr>
      <vt:lpstr>Система Макаренко: кратко о сути</vt:lpstr>
      <vt:lpstr>Презентация PowerPoint</vt:lpstr>
      <vt:lpstr>Педагогические принципы Макаренко </vt:lpstr>
      <vt:lpstr>Презентация PowerPoint</vt:lpstr>
      <vt:lpstr>Презентация PowerPoint</vt:lpstr>
      <vt:lpstr>Цитаты Макаренко </vt:lpstr>
      <vt:lpstr>Интересные факты о Макаренко </vt:lpstr>
      <vt:lpstr>Презентация PowerPoint</vt:lpstr>
      <vt:lpstr>Главные книги Макаренко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31</cp:revision>
  <dcterms:created xsi:type="dcterms:W3CDTF">2023-11-09T12:35:36Z</dcterms:created>
  <dcterms:modified xsi:type="dcterms:W3CDTF">2023-11-13T06:47:38Z</dcterms:modified>
</cp:coreProperties>
</file>