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4" r:id="rId4"/>
    <p:sldId id="266" r:id="rId5"/>
    <p:sldId id="258" r:id="rId6"/>
    <p:sldId id="267" r:id="rId7"/>
    <p:sldId id="265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-7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2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3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83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2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948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2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909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2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5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2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3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4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6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5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6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9D11D-5A49-4821-A362-5FBC54FC317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056354-1FD6-4380-9175-383CFD827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p.ru/afisha/msk/obzory/knigi/knigi-tolkina/" TargetMode="External"/><Relationship Id="rId2" Type="http://schemas.openxmlformats.org/officeDocument/2006/relationships/hyperlink" Target="https://obrazovaka.ru/alpha/t/tolkien-dzhon-tolkien-joh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s://ru.wikipedia.org/wiki/&#1058;&#1086;&#1083;&#1082;&#1080;&#1085;,_&#1044;&#1078;&#1086;&#1085;_&#1056;&#1086;&#1085;&#1072;&#1083;&#1100;&#1076;_&#1056;&#1091;&#1101;&#1083;" TargetMode="External"/><Relationship Id="rId4" Type="http://schemas.openxmlformats.org/officeDocument/2006/relationships/hyperlink" Target="https://biographe.ru/znamenitosti/john-tolkien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65" y="1076899"/>
            <a:ext cx="5483189" cy="3759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1991" y="3683765"/>
            <a:ext cx="7766936" cy="2305280"/>
          </a:xfrm>
        </p:spPr>
        <p:txBody>
          <a:bodyPr/>
          <a:lstStyle/>
          <a:p>
            <a:pPr algn="ctr"/>
            <a:r>
              <a:rPr lang="ru-RU" dirty="0" err="1">
                <a:latin typeface="Bahnschrift Light Condensed" panose="020B0502040204020203" pitchFamily="34" charset="0"/>
              </a:rPr>
              <a:t>Толкин</a:t>
            </a:r>
            <a:r>
              <a:rPr lang="ru-RU" dirty="0">
                <a:latin typeface="Bahnschrift Light Condensed" panose="020B0502040204020203" pitchFamily="34" charset="0"/>
              </a:rPr>
              <a:t> Джон Рональд </a:t>
            </a:r>
            <a:r>
              <a:rPr lang="ru-RU" dirty="0" err="1" smtClean="0">
                <a:latin typeface="Bahnschrift Light Condensed" panose="020B0502040204020203" pitchFamily="34" charset="0"/>
              </a:rPr>
              <a:t>Руэл</a:t>
            </a:r>
            <a:r>
              <a:rPr lang="ru-RU" dirty="0">
                <a:latin typeface="Bahnschrift Light Condensed" panose="020B0502040204020203" pitchFamily="34" charset="0"/>
              </a:rPr>
              <a:t/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(1892-1973)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7912" y="4935556"/>
            <a:ext cx="7433734" cy="1819570"/>
          </a:xfrm>
        </p:spPr>
        <p:txBody>
          <a:bodyPr>
            <a:noAutofit/>
          </a:bodyPr>
          <a:lstStyle/>
          <a:p>
            <a:pPr>
              <a:spcBef>
                <a:spcPts val="7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"/>
              </a:spcBef>
            </a:pP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Сбоева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Эллада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>
              <a:spcBef>
                <a:spcPts val="7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д202п</a:t>
            </a:r>
          </a:p>
          <a:p>
            <a:pPr>
              <a:spcBef>
                <a:spcPts val="7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«Преподавание в начальных классах»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0"/>
              </a:spcBef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7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Северск 2023</a:t>
            </a:r>
          </a:p>
          <a:p>
            <a:r>
              <a:rPr lang="ru-RU" sz="1050" dirty="0" smtClean="0"/>
              <a:t>«»</a:t>
            </a:r>
            <a:endParaRPr lang="ru-RU" sz="10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0" y="116632"/>
            <a:ext cx="1087040" cy="1087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30" y="131289"/>
            <a:ext cx="1572208" cy="9122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5113" y="11663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Областное государственное бюджетное профессиональное образовательное учреждение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«Северский промышленный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колледж»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889" y="168893"/>
            <a:ext cx="1141715" cy="8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5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17" y="201976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/>
              <a:t>20 </a:t>
            </a:r>
            <a:r>
              <a:rPr lang="ru-RU" b="1" dirty="0"/>
              <a:t>лучших книг </a:t>
            </a:r>
            <a:r>
              <a:rPr lang="ru-RU" b="1" dirty="0" err="1"/>
              <a:t>Толкина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659" y="804690"/>
            <a:ext cx="8003958" cy="5530007"/>
          </a:xfrm>
        </p:spPr>
        <p:txBody>
          <a:bodyPr>
            <a:noAutofit/>
          </a:bodyPr>
          <a:lstStyle/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</a:t>
            </a:r>
            <a:r>
              <a:rPr lang="ru-RU" sz="1400" b="1" dirty="0" smtClean="0"/>
              <a:t>.«</a:t>
            </a:r>
            <a:r>
              <a:rPr lang="ru-RU" sz="1400" b="1" dirty="0"/>
              <a:t>Властелин Колец» (1954-1955): трилогия «Братство Кольца», «Две крепости», «Возвращение короля»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2</a:t>
            </a:r>
            <a:r>
              <a:rPr lang="ru-RU" sz="1400" b="1" dirty="0" smtClean="0"/>
              <a:t>.«</a:t>
            </a:r>
            <a:r>
              <a:rPr lang="ru-RU" sz="1400" b="1" dirty="0"/>
              <a:t>Хоббит или Туда и обратно» (1937): повесть, </a:t>
            </a:r>
            <a:r>
              <a:rPr lang="ru-RU" sz="1400" b="1" dirty="0" err="1"/>
              <a:t>приквел</a:t>
            </a:r>
            <a:r>
              <a:rPr lang="ru-RU" sz="1400" b="1" dirty="0"/>
              <a:t> «Властелина Колец»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3.«Сильмариллион» (1977): сборник легенд и мифов </a:t>
            </a:r>
            <a:r>
              <a:rPr lang="ru-RU" sz="1400" b="1" dirty="0" err="1"/>
              <a:t>Средиземья</a:t>
            </a:r>
            <a:endParaRPr lang="ru-RU" sz="1400" b="1" dirty="0"/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4</a:t>
            </a:r>
            <a:r>
              <a:rPr lang="ru-RU" sz="1400" b="1" dirty="0" smtClean="0"/>
              <a:t>.«</a:t>
            </a:r>
            <a:r>
              <a:rPr lang="ru-RU" sz="1400" b="1" dirty="0"/>
              <a:t>Письма Рождественского Деда» (1976): сборник сказок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5</a:t>
            </a:r>
            <a:r>
              <a:rPr lang="ru-RU" sz="1400" b="1" dirty="0" smtClean="0"/>
              <a:t>.«</a:t>
            </a:r>
            <a:r>
              <a:rPr lang="ru-RU" sz="1400" b="1" dirty="0"/>
              <a:t>Лист кисти </a:t>
            </a:r>
            <a:r>
              <a:rPr lang="ru-RU" sz="1400" b="1" dirty="0" err="1"/>
              <a:t>Ниггля</a:t>
            </a:r>
            <a:r>
              <a:rPr lang="ru-RU" sz="1400" b="1" dirty="0"/>
              <a:t>» (1945): рассказ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6</a:t>
            </a:r>
            <a:r>
              <a:rPr lang="ru-RU" sz="1400" b="1" dirty="0" smtClean="0"/>
              <a:t>.«</a:t>
            </a:r>
            <a:r>
              <a:rPr lang="ru-RU" sz="1400" b="1" dirty="0"/>
              <a:t>Роверандом» (1998): сказочная повесть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7</a:t>
            </a:r>
            <a:r>
              <a:rPr lang="ru-RU" sz="1400" b="1" dirty="0" smtClean="0"/>
              <a:t>.«</a:t>
            </a:r>
            <a:r>
              <a:rPr lang="ru-RU" sz="1400" b="1" dirty="0"/>
              <a:t>Фермер </a:t>
            </a:r>
            <a:r>
              <a:rPr lang="ru-RU" sz="1400" b="1" dirty="0" err="1"/>
              <a:t>Джайлс</a:t>
            </a:r>
            <a:r>
              <a:rPr lang="ru-RU" sz="1400" b="1" dirty="0"/>
              <a:t> из </a:t>
            </a:r>
            <a:r>
              <a:rPr lang="ru-RU" sz="1400" b="1" dirty="0" err="1"/>
              <a:t>Хэма</a:t>
            </a:r>
            <a:r>
              <a:rPr lang="ru-RU" sz="1400" b="1" dirty="0"/>
              <a:t>» (1949): юмористическая </a:t>
            </a:r>
            <a:r>
              <a:rPr lang="ru-RU" sz="1400" b="1" dirty="0" smtClean="0"/>
              <a:t>сказка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8. «Легенда о </a:t>
            </a:r>
            <a:r>
              <a:rPr lang="ru-RU" sz="1400" b="1" dirty="0" err="1"/>
              <a:t>Сигурде</a:t>
            </a:r>
            <a:r>
              <a:rPr lang="ru-RU" sz="1400" b="1" dirty="0"/>
              <a:t> и </a:t>
            </a:r>
            <a:r>
              <a:rPr lang="ru-RU" sz="1400" b="1" dirty="0" err="1"/>
              <a:t>Гудрун</a:t>
            </a:r>
            <a:r>
              <a:rPr lang="ru-RU" sz="1400" b="1" dirty="0"/>
              <a:t>» (2009): эпическая поэма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9. «Баллада об </a:t>
            </a:r>
            <a:r>
              <a:rPr lang="ru-RU" sz="1400" b="1" dirty="0" err="1"/>
              <a:t>Аотру</a:t>
            </a:r>
            <a:r>
              <a:rPr lang="ru-RU" sz="1400" b="1" dirty="0"/>
              <a:t> и </a:t>
            </a:r>
            <a:r>
              <a:rPr lang="ru-RU" sz="1400" b="1" dirty="0" err="1"/>
              <a:t>Итрун</a:t>
            </a:r>
            <a:r>
              <a:rPr lang="ru-RU" sz="1400" b="1" dirty="0"/>
              <a:t>» (1945): поэма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10. «Возвращение </a:t>
            </a:r>
            <a:r>
              <a:rPr lang="ru-RU" sz="1400" b="1" dirty="0" err="1"/>
              <a:t>Беортнота</a:t>
            </a:r>
            <a:r>
              <a:rPr lang="ru-RU" sz="1400" b="1" dirty="0"/>
              <a:t>, сына </a:t>
            </a:r>
            <a:r>
              <a:rPr lang="ru-RU" sz="1400" b="1" dirty="0" err="1"/>
              <a:t>Беортхельма</a:t>
            </a:r>
            <a:r>
              <a:rPr lang="ru-RU" sz="1400" b="1" dirty="0"/>
              <a:t>» (1953): историческая пьеса.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11. «Дети </a:t>
            </a:r>
            <a:r>
              <a:rPr lang="ru-RU" sz="1400" b="1" dirty="0" err="1"/>
              <a:t>Хурина</a:t>
            </a:r>
            <a:r>
              <a:rPr lang="ru-RU" sz="1400" b="1" dirty="0"/>
              <a:t>» (2007): незаконченный роман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12. «Неоконченные предания </a:t>
            </a:r>
            <a:r>
              <a:rPr lang="ru-RU" sz="1400" b="1" dirty="0" err="1"/>
              <a:t>Нуменора</a:t>
            </a:r>
            <a:r>
              <a:rPr lang="ru-RU" sz="1400" b="1" dirty="0"/>
              <a:t> и </a:t>
            </a:r>
            <a:r>
              <a:rPr lang="ru-RU" sz="1400" b="1" dirty="0" err="1"/>
              <a:t>Средиземья</a:t>
            </a:r>
            <a:r>
              <a:rPr lang="ru-RU" sz="1400" b="1" dirty="0"/>
              <a:t>» (1980): сборник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13. «Приключения Тома </a:t>
            </a:r>
            <a:r>
              <a:rPr lang="ru-RU" sz="1400" b="1" dirty="0" err="1"/>
              <a:t>Бомбадила</a:t>
            </a:r>
            <a:r>
              <a:rPr lang="ru-RU" sz="1400" b="1" dirty="0"/>
              <a:t> и другие стихи из Алой книги» (1962): стихотворный </a:t>
            </a:r>
            <a:r>
              <a:rPr lang="ru-RU" sz="1400" b="1" dirty="0" smtClean="0"/>
              <a:t>сборник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14. «Кузнец из Большого </a:t>
            </a:r>
            <a:r>
              <a:rPr lang="ru-RU" sz="1400" b="1" dirty="0" err="1"/>
              <a:t>Вуттона</a:t>
            </a:r>
            <a:r>
              <a:rPr lang="ru-RU" sz="1400" b="1" dirty="0"/>
              <a:t>» (1967): рассказ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15. «Падение Артура» (2013): поэма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16. «Падение </a:t>
            </a:r>
            <a:r>
              <a:rPr lang="ru-RU" sz="1400" b="1" dirty="0" err="1"/>
              <a:t>Гондолина</a:t>
            </a:r>
            <a:r>
              <a:rPr lang="ru-RU" sz="1400" b="1" dirty="0"/>
              <a:t>» (2018): сказания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17. «</a:t>
            </a:r>
            <a:r>
              <a:rPr lang="ru-RU" sz="1400" b="1" dirty="0" err="1"/>
              <a:t>Берен</a:t>
            </a:r>
            <a:r>
              <a:rPr lang="ru-RU" sz="1400" b="1" dirty="0"/>
              <a:t> и </a:t>
            </a:r>
            <a:r>
              <a:rPr lang="ru-RU" sz="1400" b="1" dirty="0" err="1"/>
              <a:t>Лутиэн</a:t>
            </a:r>
            <a:r>
              <a:rPr lang="ru-RU" sz="1400" b="1" dirty="0"/>
              <a:t>» (2017): сказания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18. «История </a:t>
            </a:r>
            <a:r>
              <a:rPr lang="ru-RU" sz="1400" b="1" dirty="0" err="1"/>
              <a:t>Куллерво</a:t>
            </a:r>
            <a:r>
              <a:rPr lang="ru-RU" sz="1400" b="1" dirty="0"/>
              <a:t>» (2015): эпос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19. «</a:t>
            </a:r>
            <a:r>
              <a:rPr lang="ru-RU" sz="1400" b="1" dirty="0" err="1"/>
              <a:t>Беовульф</a:t>
            </a:r>
            <a:r>
              <a:rPr lang="ru-RU" sz="1400" b="1" dirty="0"/>
              <a:t>» (2014): перевод</a:t>
            </a:r>
          </a:p>
          <a:p>
            <a:pPr marL="0" indent="0">
              <a:spcBef>
                <a:spcPts val="70"/>
              </a:spcBef>
              <a:buNone/>
            </a:pPr>
            <a:r>
              <a:rPr lang="ru-RU" sz="1400" b="1" dirty="0"/>
              <a:t>20. «Сэр </a:t>
            </a:r>
            <a:r>
              <a:rPr lang="ru-RU" sz="1400" b="1" dirty="0" err="1"/>
              <a:t>Гавейн</a:t>
            </a:r>
            <a:r>
              <a:rPr lang="ru-RU" sz="1400" b="1" dirty="0"/>
              <a:t> и Зелёный Рыцарь» (1925): перевод</a:t>
            </a:r>
          </a:p>
          <a:p>
            <a:pPr marL="0" indent="0">
              <a:spcBef>
                <a:spcPts val="70"/>
              </a:spcBef>
              <a:buNone/>
            </a:pPr>
            <a:endParaRPr lang="ru-RU" sz="1400" b="1" dirty="0"/>
          </a:p>
          <a:p>
            <a:pPr marL="0" indent="0">
              <a:buNone/>
            </a:pPr>
            <a:endParaRPr lang="ru-RU" sz="2000" b="1" dirty="0"/>
          </a:p>
          <a:p>
            <a:pPr>
              <a:buFont typeface="Wingdings" panose="05000000000000000000" pitchFamily="2" charset="2"/>
              <a:buChar char="Ø"/>
            </a:pPr>
            <a:endParaRPr lang="ru-RU" sz="2600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4055" b="3460"/>
          <a:stretch/>
        </p:blipFill>
        <p:spPr>
          <a:xfrm>
            <a:off x="8251633" y="0"/>
            <a:ext cx="2919470" cy="3073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6"/>
          <a:stretch/>
        </p:blipFill>
        <p:spPr>
          <a:xfrm>
            <a:off x="5651653" y="3955055"/>
            <a:ext cx="6211370" cy="27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17" y="201976"/>
            <a:ext cx="8596668" cy="789542"/>
          </a:xfrm>
        </p:spPr>
        <p:txBody>
          <a:bodyPr/>
          <a:lstStyle/>
          <a:p>
            <a:pPr algn="ctr"/>
            <a:r>
              <a:rPr lang="ru-RU" dirty="0" smtClean="0"/>
              <a:t>Список используемых источников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503" y="914400"/>
            <a:ext cx="8596668" cy="53762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2"/>
              </a:rPr>
              <a:t>htt</a:t>
            </a: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2"/>
              </a:rPr>
              <a:t>ps://</a:t>
            </a:r>
            <a:r>
              <a:rPr lang="en-US" sz="2400" dirty="0" smtClean="0">
                <a:solidFill>
                  <a:schemeClr val="tx1"/>
                </a:solidFill>
                <a:latin typeface="Bahnschrift Light Condensed" panose="020B0502040204020203" pitchFamily="34" charset="0"/>
                <a:hlinkClick r:id="rId2"/>
              </a:rPr>
              <a:t>obrazovaka.ru/alpha/t/tolkien-dzhon-tolkien-john</a:t>
            </a:r>
            <a:endParaRPr lang="ru-RU" sz="2400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3"/>
              </a:rPr>
              <a:t>https://www.kp.ru/afisha/msk/obzory/knigi/knigi-tolkina</a:t>
            </a:r>
            <a:r>
              <a:rPr lang="en-US" sz="2400" dirty="0" smtClean="0">
                <a:solidFill>
                  <a:schemeClr val="tx1"/>
                </a:solidFill>
                <a:latin typeface="Bahnschrift Light Condensed" panose="020B0502040204020203" pitchFamily="34" charset="0"/>
                <a:hlinkClick r:id="rId3"/>
              </a:rPr>
              <a:t>/</a:t>
            </a:r>
            <a:endParaRPr lang="ru-RU" sz="2400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4"/>
              </a:rPr>
              <a:t>https://biographe.ru/znamenitosti/john-tolkien</a:t>
            </a:r>
            <a:r>
              <a:rPr lang="en-US" sz="2400" dirty="0" smtClean="0">
                <a:solidFill>
                  <a:schemeClr val="tx1"/>
                </a:solidFill>
                <a:latin typeface="Bahnschrift Light Condensed" panose="020B0502040204020203" pitchFamily="34" charset="0"/>
                <a:hlinkClick r:id="rId4"/>
              </a:rPr>
              <a:t>/</a:t>
            </a:r>
            <a:endParaRPr lang="ru-RU" sz="2400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5"/>
              </a:rPr>
              <a:t>https://ru.wikipedia.org/wiki/</a:t>
            </a:r>
            <a:r>
              <a:rPr lang="ru-RU" sz="2400" dirty="0" err="1">
                <a:solidFill>
                  <a:schemeClr val="tx1"/>
                </a:solidFill>
                <a:latin typeface="Bahnschrift Light Condensed" panose="020B0502040204020203" pitchFamily="34" charset="0"/>
                <a:hlinkClick r:id="rId5"/>
              </a:rPr>
              <a:t>Толкин</a:t>
            </a:r>
            <a:r>
              <a:rPr lang="ru-RU" sz="2400" dirty="0">
                <a:solidFill>
                  <a:schemeClr val="tx1"/>
                </a:solidFill>
                <a:latin typeface="Bahnschrift Light Condensed" panose="020B0502040204020203" pitchFamily="34" charset="0"/>
                <a:hlinkClick r:id="rId5"/>
              </a:rPr>
              <a:t>,_</a:t>
            </a:r>
            <a:r>
              <a:rPr lang="ru-RU" sz="2400" dirty="0" err="1" smtClean="0">
                <a:solidFill>
                  <a:schemeClr val="tx1"/>
                </a:solidFill>
                <a:latin typeface="Bahnschrift Light Condensed" panose="020B0502040204020203" pitchFamily="34" charset="0"/>
                <a:hlinkClick r:id="rId5"/>
              </a:rPr>
              <a:t>Джон_Рональд_Руэл</a:t>
            </a:r>
            <a:endParaRPr lang="ru-RU" sz="2400" dirty="0" smtClean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ru-RU" sz="26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89" y="3305060"/>
            <a:ext cx="8637225" cy="35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1" y="165253"/>
            <a:ext cx="11303305" cy="6444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71" y="1347729"/>
            <a:ext cx="7050794" cy="3389524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Спасибо</a:t>
            </a:r>
            <a:r>
              <a:rPr lang="ru-RU" sz="5400" i="1" dirty="0" smtClean="0">
                <a:solidFill>
                  <a:schemeClr val="bg1"/>
                </a:solidFill>
              </a:rPr>
              <a:t> </a:t>
            </a:r>
            <a:br>
              <a:rPr lang="ru-RU" sz="5400" i="1" dirty="0" smtClean="0">
                <a:solidFill>
                  <a:schemeClr val="bg1"/>
                </a:solidFill>
              </a:rPr>
            </a:br>
            <a:r>
              <a:rPr lang="ru-RU" sz="5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 </a:t>
            </a:r>
            <a:br>
              <a:rPr lang="ru-RU" sz="5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5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внимание!</a:t>
            </a:r>
            <a:endParaRPr lang="ru-RU" sz="5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57" y="3475512"/>
            <a:ext cx="4751943" cy="33236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710" y="124858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Детство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913" y="849525"/>
            <a:ext cx="7038143" cy="5435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Bahnschrift Light Condensed" panose="020B0502040204020203" pitchFamily="34" charset="0"/>
              </a:rPr>
              <a:t>	Родился </a:t>
            </a:r>
            <a:r>
              <a:rPr lang="ru-RU" sz="2400" dirty="0">
                <a:latin typeface="Bahnschrift Light Condensed" panose="020B0502040204020203" pitchFamily="34" charset="0"/>
              </a:rPr>
              <a:t>будущий литератор 3 января 1892 года в далекой южноафриканской стране, носившей тогда название Оранжевое свободное государство. </a:t>
            </a:r>
            <a:r>
              <a:rPr lang="ru-RU" sz="2400" dirty="0" smtClean="0">
                <a:latin typeface="Bahnschrift Light Condensed" panose="020B0502040204020203" pitchFamily="34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Bahnschrift Light Condensed" panose="020B0502040204020203" pitchFamily="34" charset="0"/>
              </a:rPr>
              <a:t>	</a:t>
            </a:r>
            <a:r>
              <a:rPr lang="ru-RU" sz="2400" dirty="0" smtClean="0">
                <a:latin typeface="Bahnschrift Light Condensed" panose="020B0502040204020203" pitchFamily="34" charset="0"/>
              </a:rPr>
              <a:t>Родители </a:t>
            </a:r>
            <a:r>
              <a:rPr lang="ru-RU" sz="2400" dirty="0">
                <a:latin typeface="Bahnschrift Light Condensed" panose="020B0502040204020203" pitchFamily="34" charset="0"/>
              </a:rPr>
              <a:t>мальчика Артур и </a:t>
            </a:r>
            <a:r>
              <a:rPr lang="ru-RU" sz="2400" dirty="0" err="1">
                <a:latin typeface="Bahnschrift Light Condensed" panose="020B0502040204020203" pitchFamily="34" charset="0"/>
              </a:rPr>
              <a:t>Мэйбл</a:t>
            </a:r>
            <a:r>
              <a:rPr lang="ru-RU" sz="2400" dirty="0">
                <a:latin typeface="Bahnschrift Light Condensed" panose="020B0502040204020203" pitchFamily="34" charset="0"/>
              </a:rPr>
              <a:t> прибыли на континент еще до рождения сына, в связи с повышением главы семейства по службе. Здесь, в чужой стране, Артур </a:t>
            </a:r>
            <a:r>
              <a:rPr lang="ru-RU" sz="2400" dirty="0" err="1">
                <a:latin typeface="Bahnschrift Light Condensed" panose="020B0502040204020203" pitchFamily="34" charset="0"/>
              </a:rPr>
              <a:t>Толкин</a:t>
            </a:r>
            <a:r>
              <a:rPr lang="ru-RU" sz="2400" dirty="0">
                <a:latin typeface="Bahnschrift Light Condensed" panose="020B0502040204020203" pitchFamily="34" charset="0"/>
              </a:rPr>
              <a:t> возглавил филиал крупного британского банка. </a:t>
            </a:r>
            <a:endParaRPr lang="ru-RU" sz="2400" dirty="0" smtClean="0">
              <a:latin typeface="Bahnschrift Light Condensed" panose="020B0502040204020203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Bahnschrift Light Condensed" panose="020B0502040204020203" pitchFamily="34" charset="0"/>
              </a:rPr>
              <a:t>	</a:t>
            </a:r>
            <a:r>
              <a:rPr lang="ru-RU" sz="2400" dirty="0" smtClean="0">
                <a:latin typeface="Bahnschrift Light Condensed" panose="020B0502040204020203" pitchFamily="34" charset="0"/>
              </a:rPr>
              <a:t>Через </a:t>
            </a:r>
            <a:r>
              <a:rPr lang="ru-RU" sz="2400" dirty="0">
                <a:latin typeface="Bahnschrift Light Condensed" panose="020B0502040204020203" pitchFamily="34" charset="0"/>
              </a:rPr>
              <a:t>два года после рождения Джона в семье появился еще один мальчик, которого назвали Хилари </a:t>
            </a:r>
            <a:r>
              <a:rPr lang="ru-RU" sz="2400" dirty="0" smtClean="0">
                <a:latin typeface="Bahnschrift Light Condensed" panose="020B0502040204020203" pitchFamily="34" charset="0"/>
              </a:rPr>
              <a:t>Артуром.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576" y="0"/>
            <a:ext cx="3006898" cy="33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70" y="184227"/>
            <a:ext cx="6874525" cy="6558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</a:t>
            </a:r>
            <a:r>
              <a:rPr lang="ru-RU" sz="2000" dirty="0"/>
              <a:t>После смерти </a:t>
            </a:r>
            <a:r>
              <a:rPr lang="ru-RU" sz="2000" dirty="0" smtClean="0"/>
              <a:t>отца от </a:t>
            </a:r>
            <a:r>
              <a:rPr lang="ru-RU" sz="2000" dirty="0"/>
              <a:t>перитонита, </a:t>
            </a:r>
            <a:r>
              <a:rPr lang="ru-RU" sz="2000" dirty="0" err="1"/>
              <a:t>Мейбл</a:t>
            </a:r>
            <a:r>
              <a:rPr lang="ru-RU" sz="2000" dirty="0"/>
              <a:t> перебралась с 4-летним </a:t>
            </a:r>
            <a:r>
              <a:rPr lang="ru-RU" sz="2000" dirty="0" smtClean="0"/>
              <a:t>Джоном Рональдом </a:t>
            </a:r>
            <a:r>
              <a:rPr lang="ru-RU" sz="2000" dirty="0" err="1" smtClean="0"/>
              <a:t>Руэлем</a:t>
            </a:r>
            <a:r>
              <a:rPr lang="ru-RU" sz="2000" dirty="0" smtClean="0"/>
              <a:t> </a:t>
            </a:r>
            <a:r>
              <a:rPr lang="ru-RU" sz="2000" dirty="0"/>
              <a:t>(в то время его называли Рональд) и его младшим братом Хилари в деревушку под названием </a:t>
            </a:r>
            <a:r>
              <a:rPr lang="ru-RU" sz="2000" dirty="0" err="1"/>
              <a:t>Сэйрхоул</a:t>
            </a:r>
            <a:r>
              <a:rPr lang="ru-RU" sz="2000" dirty="0"/>
              <a:t>, при Бирмингеме, Англия.</a:t>
            </a:r>
          </a:p>
          <a:p>
            <a:pPr marL="0" indent="0">
              <a:buNone/>
            </a:pPr>
            <a:r>
              <a:rPr lang="ru-RU" sz="2000" dirty="0" smtClean="0"/>
              <a:t>	</a:t>
            </a:r>
            <a:r>
              <a:rPr lang="ru-RU" sz="2000" dirty="0" err="1" smtClean="0"/>
              <a:t>Мейбл</a:t>
            </a:r>
            <a:r>
              <a:rPr lang="ru-RU" sz="2000" dirty="0" smtClean="0"/>
              <a:t> </a:t>
            </a:r>
            <a:r>
              <a:rPr lang="ru-RU" sz="2000" dirty="0" err="1"/>
              <a:t>Толкин</a:t>
            </a:r>
            <a:r>
              <a:rPr lang="ru-RU" sz="2000" dirty="0"/>
              <a:t> умерла в 1904 году и братья </a:t>
            </a:r>
            <a:r>
              <a:rPr lang="ru-RU" sz="2000" dirty="0" err="1"/>
              <a:t>Толкины</a:t>
            </a:r>
            <a:r>
              <a:rPr lang="ru-RU" sz="2000" dirty="0"/>
              <a:t> были отправлены жить в интернат к дальнему родственнику семьи и католическому священнику в </a:t>
            </a:r>
            <a:r>
              <a:rPr lang="ru-RU" sz="2000" dirty="0" err="1"/>
              <a:t>Бирмингтон</a:t>
            </a:r>
            <a:r>
              <a:rPr lang="ru-RU" sz="2000" dirty="0"/>
              <a:t>, который взял над ними опеку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 Рональд </a:t>
            </a:r>
            <a:r>
              <a:rPr lang="ru-RU" sz="2000" dirty="0"/>
              <a:t>получил первоклассное образование в колледже </a:t>
            </a:r>
            <a:r>
              <a:rPr lang="ru-RU" sz="2000" dirty="0" err="1"/>
              <a:t>Эксетер</a:t>
            </a:r>
            <a:r>
              <a:rPr lang="ru-RU" sz="2000" dirty="0"/>
              <a:t>, в котором специализировался на изучении англо-саксонского и германского языков и на классической литературе.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	</a:t>
            </a:r>
            <a:r>
              <a:rPr lang="ru-RU" sz="2000" dirty="0" smtClean="0"/>
              <a:t>Он </a:t>
            </a:r>
            <a:r>
              <a:rPr lang="ru-RU" sz="2000" dirty="0"/>
              <a:t>был зачислен лейтенантом в полк Ланкаширских стрелков и участвовал в Первой мировой войне, в то же время стараясь продолжать писать. Он пережил кровавую битву на Сомме, которая принесла за собой огромные потери, и был освобожден от военной службы в связи с болезнью. В разгар военной службы в 1916 году он женится на Эдит </a:t>
            </a:r>
            <a:r>
              <a:rPr lang="ru-RU" sz="2000" dirty="0" err="1"/>
              <a:t>Бретт</a:t>
            </a:r>
            <a:r>
              <a:rPr lang="ru-RU" sz="2000" dirty="0"/>
              <a:t>.</a:t>
            </a:r>
          </a:p>
          <a:p>
            <a:pPr marL="0" indent="0" algn="just">
              <a:buNone/>
            </a:pP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60" y="0"/>
            <a:ext cx="2994753" cy="3183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78" y="2996588"/>
            <a:ext cx="3642911" cy="37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249" y="179942"/>
            <a:ext cx="8596668" cy="800559"/>
          </a:xfrm>
        </p:spPr>
        <p:txBody>
          <a:bodyPr/>
          <a:lstStyle/>
          <a:p>
            <a:pPr algn="ctr"/>
            <a:r>
              <a:rPr lang="ru-RU" dirty="0" smtClean="0"/>
              <a:t>Лингвистика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7642" y="911340"/>
            <a:ext cx="7056507" cy="56657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</a:t>
            </a:r>
            <a:r>
              <a:rPr lang="ru-RU" sz="2000" dirty="0">
                <a:latin typeface="Bahnschrift Light Condensed" panose="020B0502040204020203" pitchFamily="34" charset="0"/>
              </a:rPr>
              <a:t>С детства Джон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</a:t>
            </a:r>
            <a:r>
              <a:rPr lang="ru-RU" sz="2000" dirty="0">
                <a:latin typeface="Bahnschrift Light Condensed" panose="020B0502040204020203" pitchFamily="34" charset="0"/>
              </a:rPr>
              <a:t> интересовался иностранными языками, в том числе древними. Более того, вместе со своими друзьями он конструировал новые, понятные только им. С помощью придуманных языков друзья могли свободно общаться, не боясь быть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понятыми окружающими.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Писатель </a:t>
            </a:r>
            <a:r>
              <a:rPr lang="ru-RU" sz="2000" dirty="0">
                <a:latin typeface="Bahnschrift Light Condensed" panose="020B0502040204020203" pitchFamily="34" charset="0"/>
              </a:rPr>
              <a:t>известен, как создатель нескольких искусственных языков: </a:t>
            </a:r>
            <a:r>
              <a:rPr lang="ru-RU" sz="2000" dirty="0" err="1">
                <a:latin typeface="Bahnschrift Light Condensed" panose="020B0502040204020203" pitchFamily="34" charset="0"/>
              </a:rPr>
              <a:t>синдарин</a:t>
            </a:r>
            <a:r>
              <a:rPr lang="ru-RU" sz="2000" dirty="0">
                <a:latin typeface="Bahnschrift Light Condensed" panose="020B0502040204020203" pitchFamily="34" charset="0"/>
              </a:rPr>
              <a:t>, </a:t>
            </a:r>
            <a:r>
              <a:rPr lang="ru-RU" sz="2000" dirty="0" err="1">
                <a:latin typeface="Bahnschrift Light Condensed" panose="020B0502040204020203" pitchFamily="34" charset="0"/>
              </a:rPr>
              <a:t>квенья</a:t>
            </a:r>
            <a:r>
              <a:rPr lang="ru-RU" sz="2000" dirty="0">
                <a:latin typeface="Bahnschrift Light Condensed" panose="020B0502040204020203" pitchFamily="34" charset="0"/>
              </a:rPr>
              <a:t> и других. Лингвистические увлечения автора отражены в труде «Тайный порок», представленном в 1931 году в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стенах Оксфордского университета.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7" y="848299"/>
            <a:ext cx="4451069" cy="568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1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249" y="179942"/>
            <a:ext cx="8596668" cy="800559"/>
          </a:xfrm>
        </p:spPr>
        <p:txBody>
          <a:bodyPr/>
          <a:lstStyle/>
          <a:p>
            <a:pPr algn="ctr"/>
            <a:r>
              <a:rPr lang="ru-RU" dirty="0"/>
              <a:t>Карьера ученого и писателя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9469" y="900324"/>
            <a:ext cx="5045726" cy="51699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Продолжая </a:t>
            </a:r>
            <a:r>
              <a:rPr lang="ru-RU" sz="2000" dirty="0">
                <a:latin typeface="Bahnschrift Light Condensed" panose="020B0502040204020203" pitchFamily="34" charset="0"/>
              </a:rPr>
              <a:t>свои исследования лингвистики,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</a:t>
            </a:r>
            <a:r>
              <a:rPr lang="ru-RU" sz="2000" dirty="0">
                <a:latin typeface="Bahnschrift Light Condensed" panose="020B0502040204020203" pitchFamily="34" charset="0"/>
              </a:rPr>
              <a:t> в 1920 году начинает преподавать в университете Лидса, а через несколько лет становится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профессором	Оксфордского </a:t>
            </a:r>
            <a:r>
              <a:rPr lang="ru-RU" sz="2000" dirty="0">
                <a:latin typeface="Bahnschrift Light Condensed" panose="020B0502040204020203" pitchFamily="34" charset="0"/>
              </a:rPr>
              <a:t>университета. </a:t>
            </a:r>
            <a:endParaRPr lang="ru-RU" sz="2000" dirty="0" smtClean="0">
              <a:latin typeface="Bahnschrift Light Condensed" panose="020B0502040204020203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Bahnschrift Light Condensed" panose="020B0502040204020203" pitchFamily="34" charset="0"/>
              </a:rPr>
              <a:t>	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Там </a:t>
            </a:r>
            <a:r>
              <a:rPr lang="ru-RU" sz="2000" dirty="0">
                <a:latin typeface="Bahnschrift Light Condensed" panose="020B0502040204020203" pitchFamily="34" charset="0"/>
              </a:rPr>
              <a:t>он основал писательскую группу с названием </a:t>
            </a:r>
            <a:r>
              <a:rPr lang="ru-RU" sz="2000" dirty="0" err="1">
                <a:latin typeface="Bahnschrift Light Condensed" panose="020B0502040204020203" pitchFamily="34" charset="0"/>
              </a:rPr>
              <a:t>Инклинги</a:t>
            </a:r>
            <a:r>
              <a:rPr lang="ru-RU" sz="2000" dirty="0">
                <a:latin typeface="Bahnschrift Light Condensed" panose="020B0502040204020203" pitchFamily="34" charset="0"/>
              </a:rPr>
              <a:t>, в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которой             		состояли такие  </a:t>
            </a:r>
            <a:r>
              <a:rPr lang="ru-RU" sz="2000" dirty="0">
                <a:latin typeface="Bahnschrift Light Condensed" panose="020B0502040204020203" pitchFamily="34" charset="0"/>
              </a:rPr>
              <a:t>писатели</a:t>
            </a:r>
            <a:r>
              <a:rPr lang="ru-RU" sz="2000" dirty="0" smtClean="0">
                <a:latin typeface="Bahnschrift Light Condensed" panose="020B0502040204020203" pitchFamily="34" charset="0"/>
              </a:rPr>
              <a:t>,  </a:t>
            </a:r>
            <a:r>
              <a:rPr lang="ru-RU" sz="2000" dirty="0">
                <a:latin typeface="Bahnschrift Light Condensed" panose="020B0502040204020203" pitchFamily="34" charset="0"/>
              </a:rPr>
              <a:t>как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		</a:t>
            </a:r>
            <a:r>
              <a:rPr lang="ru-RU" sz="2000" dirty="0" err="1" smtClean="0">
                <a:latin typeface="Bahnschrift Light Condensed" panose="020B0502040204020203" pitchFamily="34" charset="0"/>
              </a:rPr>
              <a:t>К.С.Льюин</a:t>
            </a:r>
            <a:r>
              <a:rPr lang="ru-RU" sz="2000" dirty="0" smtClean="0">
                <a:latin typeface="Bahnschrift Light Condensed" panose="020B0502040204020203" pitchFamily="34" charset="0"/>
              </a:rPr>
              <a:t> </a:t>
            </a:r>
            <a:r>
              <a:rPr lang="ru-RU" sz="2000" dirty="0">
                <a:latin typeface="Bahnschrift Light Condensed" panose="020B0502040204020203" pitchFamily="34" charset="0"/>
              </a:rPr>
              <a:t>и Оуэн </a:t>
            </a:r>
            <a:r>
              <a:rPr lang="ru-RU" sz="2000" dirty="0" err="1">
                <a:latin typeface="Bahnschrift Light Condensed" panose="020B0502040204020203" pitchFamily="34" charset="0"/>
              </a:rPr>
              <a:t>Барфилд</a:t>
            </a:r>
            <a:r>
              <a:rPr lang="ru-RU" sz="2000" dirty="0">
                <a:latin typeface="Bahnschrift Light Condensed" panose="020B0502040204020203" pitchFamily="34" charset="0"/>
              </a:rPr>
              <a:t>.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				Именно </a:t>
            </a:r>
            <a:r>
              <a:rPr lang="ru-RU" sz="2000" dirty="0">
                <a:latin typeface="Bahnschrift Light Condensed" panose="020B0502040204020203" pitchFamily="34" charset="0"/>
              </a:rPr>
              <a:t>в Оксфорде, во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  			время 	провер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ки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студенческих 		работ</a:t>
            </a:r>
            <a:r>
              <a:rPr lang="ru-RU" sz="2000" dirty="0">
                <a:latin typeface="Bahnschrift Light Condensed" panose="020B0502040204020203" pitchFamily="34" charset="0"/>
              </a:rPr>
              <a:t>, он внезапно написал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			короткое </a:t>
            </a:r>
            <a:r>
              <a:rPr lang="ru-RU" sz="2000" dirty="0">
                <a:latin typeface="Bahnschrift Light Condensed" panose="020B0502040204020203" pitchFamily="34" charset="0"/>
              </a:rPr>
              <a:t>предложение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о				«</a:t>
            </a:r>
            <a:r>
              <a:rPr lang="ru-RU" sz="2000" dirty="0" err="1" smtClean="0">
                <a:latin typeface="Bahnschrift Light Condensed" panose="020B0502040204020203" pitchFamily="34" charset="0"/>
              </a:rPr>
              <a:t>хоббите</a:t>
            </a:r>
            <a:r>
              <a:rPr lang="ru-RU" sz="2000" dirty="0" smtClean="0">
                <a:latin typeface="Bahnschrift Light Condensed" panose="020B0502040204020203" pitchFamily="34" charset="0"/>
              </a:rPr>
              <a:t>».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13" y="638978"/>
            <a:ext cx="3913724" cy="6015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8" y="3508873"/>
            <a:ext cx="3305060" cy="32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2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992" r="14032" b="992"/>
          <a:stretch/>
        </p:blipFill>
        <p:spPr>
          <a:xfrm>
            <a:off x="242371" y="99152"/>
            <a:ext cx="2577948" cy="415335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7100" y="218807"/>
            <a:ext cx="9265184" cy="39140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Удостоенный </a:t>
            </a:r>
            <a:r>
              <a:rPr lang="ru-RU" sz="2000" dirty="0">
                <a:latin typeface="Bahnschrift Light Condensed" panose="020B0502040204020203" pitchFamily="34" charset="0"/>
              </a:rPr>
              <a:t>наград роман в стиле </a:t>
            </a:r>
            <a:r>
              <a:rPr lang="ru-RU" sz="2000" dirty="0" err="1">
                <a:latin typeface="Bahnschrift Light Condensed" panose="020B0502040204020203" pitchFamily="34" charset="0"/>
              </a:rPr>
              <a:t>фэнтези</a:t>
            </a:r>
            <a:r>
              <a:rPr lang="ru-RU" sz="2000" dirty="0">
                <a:latin typeface="Bahnschrift Light Condensed" panose="020B0502040204020203" pitchFamily="34" charset="0"/>
              </a:rPr>
              <a:t> «</a:t>
            </a:r>
            <a:r>
              <a:rPr lang="ru-RU" sz="2000" dirty="0" err="1">
                <a:latin typeface="Bahnschrift Light Condensed" panose="020B0502040204020203" pitchFamily="34" charset="0"/>
              </a:rPr>
              <a:t>Хоббит</a:t>
            </a:r>
            <a:r>
              <a:rPr lang="ru-RU" sz="2000" dirty="0">
                <a:latin typeface="Bahnschrift Light Condensed" panose="020B0502040204020203" pitchFamily="34" charset="0"/>
              </a:rPr>
              <a:t>» рассказывает про </a:t>
            </a:r>
            <a:r>
              <a:rPr lang="ru-RU" sz="2000" dirty="0" err="1">
                <a:latin typeface="Bahnschrift Light Condensed" panose="020B0502040204020203" pitchFamily="34" charset="0"/>
              </a:rPr>
              <a:t>Бильбо</a:t>
            </a:r>
            <a:r>
              <a:rPr lang="ru-RU" sz="2000" dirty="0">
                <a:latin typeface="Bahnschrift Light Condensed" panose="020B0502040204020203" pitchFamily="34" charset="0"/>
              </a:rPr>
              <a:t> </a:t>
            </a:r>
            <a:r>
              <a:rPr lang="ru-RU" sz="2000" dirty="0" err="1">
                <a:latin typeface="Bahnschrift Light Condensed" panose="020B0502040204020203" pitchFamily="34" charset="0"/>
              </a:rPr>
              <a:t>Беггинса</a:t>
            </a:r>
            <a:r>
              <a:rPr lang="ru-RU" sz="2000" dirty="0">
                <a:latin typeface="Bahnschrift Light Condensed" panose="020B0502040204020203" pitchFamily="34" charset="0"/>
              </a:rPr>
              <a:t> – он низкорослый и ноги у него покрыты густым мехом – и его приключения</a:t>
            </a:r>
            <a:r>
              <a:rPr lang="ru-RU" sz="2000" dirty="0" smtClean="0">
                <a:latin typeface="Bahnschrift Light Condensed" panose="020B0502040204020203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>
                <a:latin typeface="Bahnschrift Light Condensed" panose="020B0502040204020203" pitchFamily="34" charset="0"/>
              </a:rPr>
              <a:t>	</a:t>
            </a:r>
            <a:r>
              <a:rPr lang="ru-RU" sz="2000" dirty="0" smtClean="0">
                <a:latin typeface="Bahnschrift Light Condensed" panose="020B0502040204020203" pitchFamily="34" charset="0"/>
              </a:rPr>
              <a:t> </a:t>
            </a:r>
            <a:r>
              <a:rPr lang="ru-RU" sz="2000" dirty="0">
                <a:latin typeface="Bahnschrift Light Condensed" panose="020B0502040204020203" pitchFamily="34" charset="0"/>
              </a:rPr>
              <a:t>Роман был опубликован в 1937 году и его приписали к детской литературе, хотя сам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</a:t>
            </a:r>
            <a:r>
              <a:rPr lang="ru-RU" sz="2000" dirty="0">
                <a:latin typeface="Bahnschrift Light Condensed" panose="020B0502040204020203" pitchFamily="34" charset="0"/>
              </a:rPr>
              <a:t> </a:t>
            </a:r>
            <a:r>
              <a:rPr lang="ru-RU" sz="2000" dirty="0" err="1">
                <a:latin typeface="Bahnschrift Light Condensed" panose="020B0502040204020203" pitchFamily="34" charset="0"/>
              </a:rPr>
              <a:t>утверджал</a:t>
            </a:r>
            <a:r>
              <a:rPr lang="ru-RU" sz="2000" dirty="0">
                <a:latin typeface="Bahnschrift Light Condensed" panose="020B0502040204020203" pitchFamily="34" charset="0"/>
              </a:rPr>
              <a:t>, что книга предназначалась не для детей. </a:t>
            </a:r>
            <a:endParaRPr lang="ru-RU" sz="2000" dirty="0" smtClean="0">
              <a:latin typeface="Bahnschrift Light Condensed" panose="020B0502040204020203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Bahnschrift Light Condensed" panose="020B0502040204020203" pitchFamily="34" charset="0"/>
              </a:rPr>
              <a:t>	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Также </a:t>
            </a:r>
            <a:r>
              <a:rPr lang="ru-RU" sz="2000" dirty="0">
                <a:latin typeface="Bahnschrift Light Condensed" panose="020B0502040204020203" pitchFamily="34" charset="0"/>
              </a:rPr>
              <a:t>он создал более 100 иллюстраций для сопровождения повествования</a:t>
            </a:r>
            <a:r>
              <a:rPr lang="ru-RU" sz="2000" dirty="0" smtClean="0">
                <a:latin typeface="Bahnschrift Light Condensed" panose="020B0502040204020203" pitchFamily="34" charset="0"/>
              </a:rPr>
              <a:t>. На </a:t>
            </a:r>
            <a:r>
              <a:rPr lang="ru-RU" sz="2000" dirty="0">
                <a:latin typeface="Bahnschrift Light Condensed" panose="020B0502040204020203" pitchFamily="34" charset="0"/>
              </a:rPr>
              <a:t>протяжении многих лет, во время работы в научных публикациях,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</a:t>
            </a:r>
            <a:r>
              <a:rPr lang="ru-RU" sz="2000" dirty="0">
                <a:latin typeface="Bahnschrift Light Condensed" panose="020B0502040204020203" pitchFamily="34" charset="0"/>
              </a:rPr>
              <a:t> создал произведение, которое считается его шедевром – серию книг «Властелин Колец», частично вдохновленный </a:t>
            </a:r>
            <a:r>
              <a:rPr lang="ru-RU" sz="2000" dirty="0" err="1">
                <a:latin typeface="Bahnschrift Light Condensed" panose="020B0502040204020203" pitchFamily="34" charset="0"/>
              </a:rPr>
              <a:t>древнеевропейскими</a:t>
            </a:r>
            <a:r>
              <a:rPr lang="ru-RU" sz="2000" dirty="0">
                <a:latin typeface="Bahnschrift Light Condensed" panose="020B0502040204020203" pitchFamily="34" charset="0"/>
              </a:rPr>
              <a:t> мифами, но со своим собственным набором карт, знаний и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языков.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8455" r="4925" b="4716"/>
          <a:stretch/>
        </p:blipFill>
        <p:spPr>
          <a:xfrm>
            <a:off x="5100811" y="3916496"/>
            <a:ext cx="6786390" cy="29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198" y="212993"/>
            <a:ext cx="8596668" cy="679374"/>
          </a:xfrm>
        </p:spPr>
        <p:txBody>
          <a:bodyPr/>
          <a:lstStyle/>
          <a:p>
            <a:pPr algn="ctr"/>
            <a:r>
              <a:rPr lang="ru-RU" dirty="0" smtClean="0"/>
              <a:t>Последние годы жизни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61" y="1994052"/>
            <a:ext cx="4126678" cy="365226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659" y="961090"/>
            <a:ext cx="7585317" cy="56657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</a:t>
            </a:r>
            <a:r>
              <a:rPr lang="ru-RU" sz="2000" dirty="0">
                <a:latin typeface="Bahnschrift Light Condensed" panose="020B0502040204020203" pitchFamily="34" charset="0"/>
              </a:rPr>
              <a:t>В 1971 году скончалась Эдит, и писатель вернулся в Оксфорд. В начале 1970-х автора бестселлеров начало беспокоить несварение желудка, врачи поставили диагноз диспепсия. По медицинским показаниям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Толкину</a:t>
            </a:r>
            <a:r>
              <a:rPr lang="ru-RU" sz="2000" dirty="0">
                <a:latin typeface="Bahnschrift Light Condensed" panose="020B0502040204020203" pitchFamily="34" charset="0"/>
              </a:rPr>
              <a:t> полностью запретили пить вино и другие подобные напитки</a:t>
            </a:r>
            <a:r>
              <a:rPr lang="ru-RU" sz="2000" dirty="0" smtClean="0">
                <a:latin typeface="Bahnschrift Light Condensed" panose="020B0502040204020203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dirty="0">
                <a:latin typeface="Bahnschrift Light Condensed" panose="020B0502040204020203" pitchFamily="34" charset="0"/>
              </a:rPr>
              <a:t>	</a:t>
            </a:r>
            <a:r>
              <a:rPr lang="ru-RU" sz="2000" dirty="0" smtClean="0">
                <a:latin typeface="Bahnschrift Light Condensed" panose="020B0502040204020203" pitchFamily="34" charset="0"/>
              </a:rPr>
              <a:t>В </a:t>
            </a:r>
            <a:r>
              <a:rPr lang="ru-RU" sz="2000" dirty="0">
                <a:latin typeface="Bahnschrift Light Condensed" panose="020B0502040204020203" pitchFamily="34" charset="0"/>
              </a:rPr>
              <a:t>конце августа 1972 года Джона пригласили на юбилей супруги старого приятеля, проживавшего в </a:t>
            </a:r>
            <a:r>
              <a:rPr lang="ru-RU" sz="2000" dirty="0" err="1">
                <a:latin typeface="Bahnschrift Light Condensed" panose="020B0502040204020203" pitchFamily="34" charset="0"/>
              </a:rPr>
              <a:t>Борнмуте</a:t>
            </a:r>
            <a:r>
              <a:rPr lang="ru-RU" sz="2000" dirty="0">
                <a:latin typeface="Bahnschrift Light Condensed" panose="020B0502040204020203" pitchFamily="34" charset="0"/>
              </a:rPr>
              <a:t>. Во время мероприятия писатель плохо себя чувствовал и почти ничего не ел, но от бокала шампанского не отказался</a:t>
            </a:r>
            <a:r>
              <a:rPr lang="ru-RU" sz="2000" dirty="0" smtClean="0">
                <a:latin typeface="Bahnschrift Light Condensed" panose="020B0502040204020203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Bahnschrift Light Condensed" panose="020B0502040204020203" pitchFamily="34" charset="0"/>
              </a:rPr>
              <a:t>	Той </a:t>
            </a:r>
            <a:r>
              <a:rPr lang="ru-RU" sz="2000" dirty="0">
                <a:latin typeface="Bahnschrift Light Condensed" panose="020B0502040204020203" pitchFamily="34" charset="0"/>
              </a:rPr>
              <a:t>же ночью литератор почувствовал еще большее недомогание, из-за чего его пришлось госпитализировать. Рентгеновский снимок показал сильнейшее кровотечение желудка, вызванное вскрывшейся язвой. Поначалу прогнозы медиков были обнадеживающими, однако уже через пару дней у </a:t>
            </a:r>
            <a:r>
              <a:rPr lang="ru-RU" sz="2000" dirty="0" err="1">
                <a:latin typeface="Bahnschrift Light Condensed" panose="020B0502040204020203" pitchFamily="34" charset="0"/>
              </a:rPr>
              <a:t>Толкина</a:t>
            </a:r>
            <a:r>
              <a:rPr lang="ru-RU" sz="2000" dirty="0">
                <a:latin typeface="Bahnschrift Light Condensed" panose="020B0502040204020203" pitchFamily="34" charset="0"/>
              </a:rPr>
              <a:t> развился сильнейший плеврит, побороть который так и не получилось. 2 сентября 1973 года английский писатель умер, находясь в возрасте </a:t>
            </a:r>
            <a:r>
              <a:rPr lang="ru-RU" sz="2000" dirty="0" smtClean="0">
                <a:latin typeface="Bahnschrift Light Condensed" panose="020B0502040204020203" pitchFamily="34" charset="0"/>
              </a:rPr>
              <a:t>81 года.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3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199" y="135875"/>
            <a:ext cx="8596668" cy="668356"/>
          </a:xfrm>
        </p:spPr>
        <p:txBody>
          <a:bodyPr/>
          <a:lstStyle/>
          <a:p>
            <a:pPr algn="ctr"/>
            <a:r>
              <a:rPr lang="ru-RU" dirty="0"/>
              <a:t>Наследие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469" y="702937"/>
            <a:ext cx="5926666" cy="59622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mtClean="0">
                <a:latin typeface="Bahnschrift Light Condensed" panose="020B0502040204020203" pitchFamily="34" charset="0"/>
              </a:rPr>
              <a:t>	«</a:t>
            </a:r>
            <a:r>
              <a:rPr lang="ru-RU" dirty="0" err="1">
                <a:latin typeface="Bahnschrift Light Condensed" panose="020B0502040204020203" pitchFamily="34" charset="0"/>
              </a:rPr>
              <a:t>Хоббит</a:t>
            </a:r>
            <a:r>
              <a:rPr lang="ru-RU" dirty="0">
                <a:latin typeface="Bahnschrift Light Condensed" panose="020B0502040204020203" pitchFamily="34" charset="0"/>
              </a:rPr>
              <a:t>» и серия «Властелин Колец» заняли место среди самых популярных книг, распродавшись по миру десятками миллионов экземпляров. Трилогия «Кольца» была экранизирована режиссером Питером Джексоном и стала невероятно популярным, удостоенным наградами трио-серией фильмов, главные роли в которых играли такие актеры как </a:t>
            </a:r>
            <a:r>
              <a:rPr lang="ru-RU" dirty="0" err="1">
                <a:latin typeface="Bahnschrift Light Condensed" panose="020B0502040204020203" pitchFamily="34" charset="0"/>
              </a:rPr>
              <a:t>Иэн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Маккеллен</a:t>
            </a:r>
            <a:r>
              <a:rPr lang="ru-RU" dirty="0">
                <a:latin typeface="Bahnschrift Light Condensed" panose="020B0502040204020203" pitchFamily="34" charset="0"/>
              </a:rPr>
              <a:t>, </a:t>
            </a:r>
            <a:r>
              <a:rPr lang="ru-RU" dirty="0" err="1">
                <a:latin typeface="Bahnschrift Light Condensed" panose="020B0502040204020203" pitchFamily="34" charset="0"/>
              </a:rPr>
              <a:t>Элайджа</a:t>
            </a:r>
            <a:r>
              <a:rPr lang="ru-RU" dirty="0">
                <a:latin typeface="Bahnschrift Light Condensed" panose="020B0502040204020203" pitchFamily="34" charset="0"/>
              </a:rPr>
              <a:t> Вуд, </a:t>
            </a:r>
            <a:r>
              <a:rPr lang="ru-RU" dirty="0" err="1">
                <a:latin typeface="Bahnschrift Light Condensed" panose="020B0502040204020203" pitchFamily="34" charset="0"/>
              </a:rPr>
              <a:t>Кейт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Бланшетт</a:t>
            </a:r>
            <a:r>
              <a:rPr lang="ru-RU" dirty="0">
                <a:latin typeface="Bahnschrift Light Condensed" panose="020B0502040204020203" pitchFamily="34" charset="0"/>
              </a:rPr>
              <a:t> и </a:t>
            </a:r>
            <a:r>
              <a:rPr lang="ru-RU" dirty="0" err="1">
                <a:latin typeface="Bahnschrift Light Condensed" panose="020B0502040204020203" pitchFamily="34" charset="0"/>
              </a:rPr>
              <a:t>Вигго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Мортенсен</a:t>
            </a:r>
            <a:r>
              <a:rPr lang="ru-RU" dirty="0">
                <a:latin typeface="Bahnschrift Light Condensed" panose="020B0502040204020203" pitchFamily="34" charset="0"/>
              </a:rPr>
              <a:t> и прочие. Джексон также руководил экранизацией </a:t>
            </a:r>
            <a:r>
              <a:rPr lang="ru-RU" dirty="0" err="1">
                <a:latin typeface="Bahnschrift Light Condensed" panose="020B0502040204020203" pitchFamily="34" charset="0"/>
              </a:rPr>
              <a:t>Хоббита</a:t>
            </a:r>
            <a:r>
              <a:rPr lang="ru-RU" dirty="0">
                <a:latin typeface="Bahnschrift Light Condensed" panose="020B0502040204020203" pitchFamily="34" charset="0"/>
              </a:rPr>
              <a:t>, состоящей из трёх частей, в главной роли с Мартином </a:t>
            </a:r>
            <a:r>
              <a:rPr lang="ru-RU" dirty="0" err="1">
                <a:latin typeface="Bahnschrift Light Condensed" panose="020B0502040204020203" pitchFamily="34" charset="0"/>
              </a:rPr>
              <a:t>Фрименом</a:t>
            </a:r>
            <a:r>
              <a:rPr lang="ru-RU" dirty="0">
                <a:latin typeface="Bahnschrift Light Condensed" panose="020B0502040204020203" pitchFamily="34" charset="0"/>
              </a:rPr>
              <a:t>, первая часть фильма вышла в конце 2012 </a:t>
            </a:r>
            <a:r>
              <a:rPr lang="ru-RU" dirty="0" err="1">
                <a:latin typeface="Bahnschrift Light Condensed" panose="020B0502040204020203" pitchFamily="34" charset="0"/>
              </a:rPr>
              <a:t>года.Сын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Толкина</a:t>
            </a:r>
            <a:r>
              <a:rPr lang="ru-RU" dirty="0">
                <a:latin typeface="Bahnschrift Light Condensed" panose="020B0502040204020203" pitchFamily="34" charset="0"/>
              </a:rPr>
              <a:t>, Кристофер, отредактировал несколько работ, которые не были завершены его отцом перед смертью, включая «</a:t>
            </a:r>
            <a:r>
              <a:rPr lang="ru-RU" dirty="0" err="1">
                <a:latin typeface="Bahnschrift Light Condensed" panose="020B0502040204020203" pitchFamily="34" charset="0"/>
              </a:rPr>
              <a:t>Сильмариллион</a:t>
            </a:r>
            <a:r>
              <a:rPr lang="ru-RU" dirty="0">
                <a:latin typeface="Bahnschrift Light Condensed" panose="020B0502040204020203" pitchFamily="34" charset="0"/>
              </a:rPr>
              <a:t>» и «Дети </a:t>
            </a:r>
            <a:r>
              <a:rPr lang="ru-RU" dirty="0" err="1">
                <a:latin typeface="Bahnschrift Light Condensed" panose="020B0502040204020203" pitchFamily="34" charset="0"/>
              </a:rPr>
              <a:t>Хурина</a:t>
            </a:r>
            <a:r>
              <a:rPr lang="ru-RU" dirty="0">
                <a:latin typeface="Bahnschrift Light Condensed" panose="020B0502040204020203" pitchFamily="34" charset="0"/>
              </a:rPr>
              <a:t>», они были опубликованы посмертно. Рисунки к </a:t>
            </a:r>
            <a:r>
              <a:rPr lang="ru-RU" dirty="0" err="1">
                <a:latin typeface="Bahnschrift Light Condensed" panose="020B0502040204020203" pitchFamily="34" charset="0"/>
              </a:rPr>
              <a:t>Хоббиту</a:t>
            </a:r>
            <a:r>
              <a:rPr lang="ru-RU" dirty="0">
                <a:latin typeface="Bahnschrift Light Condensed" panose="020B0502040204020203" pitchFamily="34" charset="0"/>
              </a:rPr>
              <a:t> были опубликованы в 2012 году, на праздновании 75-летия романа, представляя оригинальные иллюстрации </a:t>
            </a:r>
            <a:r>
              <a:rPr lang="ru-RU" dirty="0" err="1">
                <a:latin typeface="Bahnschrift Light Condensed" panose="020B0502040204020203" pitchFamily="34" charset="0"/>
              </a:rPr>
              <a:t>Толкина</a:t>
            </a:r>
            <a:r>
              <a:rPr lang="ru-RU" dirty="0">
                <a:latin typeface="Bahnschrift Light Condensed" panose="020B0502040204020203" pitchFamily="34" charset="0"/>
              </a:rPr>
              <a:t> к его </a:t>
            </a:r>
            <a:r>
              <a:rPr lang="ru-RU" dirty="0" smtClean="0">
                <a:latin typeface="Bahnschrift Light Condensed" panose="020B0502040204020203" pitchFamily="34" charset="0"/>
              </a:rPr>
              <a:t>работе.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074" y="418641"/>
            <a:ext cx="3737220" cy="2500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274" y="3481329"/>
            <a:ext cx="3584819" cy="28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17" y="201976"/>
            <a:ext cx="8596668" cy="679373"/>
          </a:xfrm>
        </p:spPr>
        <p:txBody>
          <a:bodyPr/>
          <a:lstStyle/>
          <a:p>
            <a:pPr algn="ctr"/>
            <a:r>
              <a:rPr lang="ru-RU" dirty="0"/>
              <a:t>Цитаты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18" y="3360144"/>
            <a:ext cx="7553898" cy="33215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556" y="683048"/>
            <a:ext cx="11562407" cy="40762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Bahnschrift Light Condensed" panose="020B0502040204020203" pitchFamily="34" charset="0"/>
              </a:rPr>
              <a:t>“Вы действительно хотите знать как я создавал </a:t>
            </a:r>
            <a:r>
              <a:rPr lang="ru-RU" sz="2200" dirty="0" err="1">
                <a:latin typeface="Bahnschrift Light Condensed" panose="020B0502040204020203" pitchFamily="34" charset="0"/>
              </a:rPr>
              <a:t>Средиземье</a:t>
            </a:r>
            <a:r>
              <a:rPr lang="ru-RU" sz="2200" dirty="0">
                <a:latin typeface="Bahnschrift Light Condensed" panose="020B0502040204020203" pitchFamily="34" charset="0"/>
              </a:rPr>
              <a:t>? – это моё удивление и восторг нашей планетой такой, какой он есть, особенно её живой природой</a:t>
            </a:r>
            <a:r>
              <a:rPr lang="ru-RU" sz="2200" dirty="0" smtClean="0">
                <a:latin typeface="Bahnschrift Light Condensed" panose="020B0502040204020203" pitchFamily="34" charset="0"/>
              </a:rPr>
              <a:t>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Bahnschrift Light Condensed" panose="020B0502040204020203" pitchFamily="34" charset="0"/>
              </a:rPr>
              <a:t>“Дети – это не категория. Они такие же люди, но на разных стадиях зрелости. У всех них есть интеллигентность человека, которая даже на самом его низком уровне является замечательной вещью, и весь мир открыт перед ними”.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Bahnschrift Light Condensed" panose="020B0502040204020203" pitchFamily="34" charset="0"/>
              </a:rPr>
              <a:t>“</a:t>
            </a:r>
            <a:r>
              <a:rPr lang="ru-RU" sz="2200" dirty="0" err="1">
                <a:latin typeface="Bahnschrift Light Condensed" panose="020B0502040204020203" pitchFamily="34" charset="0"/>
              </a:rPr>
              <a:t>Хоббиты</a:t>
            </a:r>
            <a:r>
              <a:rPr lang="ru-RU" sz="2200" dirty="0">
                <a:latin typeface="Bahnschrift Light Condensed" panose="020B0502040204020203" pitchFamily="34" charset="0"/>
              </a:rPr>
              <a:t> – это те, кем я хотел бы быть, но никогда не был. Они не умеют воевать и всегда собираются вместе, чтоб прийти к договоренности”.</a:t>
            </a:r>
          </a:p>
        </p:txBody>
      </p:sp>
    </p:spTree>
    <p:extLst>
      <p:ext uri="{BB962C8B-B14F-4D97-AF65-F5344CB8AC3E}">
        <p14:creationId xmlns:p14="http://schemas.microsoft.com/office/powerpoint/2010/main" val="15757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</TotalTime>
  <Words>424</Words>
  <Application>Microsoft Office PowerPoint</Application>
  <PresentationFormat>Произвольный</PresentationFormat>
  <Paragraphs>65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Толкин Джон Рональд Руэл (1892-1973)</vt:lpstr>
      <vt:lpstr>Детство</vt:lpstr>
      <vt:lpstr>Презентация PowerPoint</vt:lpstr>
      <vt:lpstr>Лингвистика</vt:lpstr>
      <vt:lpstr>Карьера ученого и писателя</vt:lpstr>
      <vt:lpstr>Презентация PowerPoint</vt:lpstr>
      <vt:lpstr>Последние годы жизни</vt:lpstr>
      <vt:lpstr>Наследие</vt:lpstr>
      <vt:lpstr>Цитаты</vt:lpstr>
      <vt:lpstr>20 лучших книг Толкина </vt:lpstr>
      <vt:lpstr>Список используемых источников</vt:lpstr>
      <vt:lpstr>Спасибо  за 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Толкин Джон Рональд Руэл (1892-1973)</dc:title>
  <dc:creator>User Windows</dc:creator>
  <cp:lastModifiedBy>User</cp:lastModifiedBy>
  <cp:revision>20</cp:revision>
  <dcterms:created xsi:type="dcterms:W3CDTF">2023-11-02T12:03:31Z</dcterms:created>
  <dcterms:modified xsi:type="dcterms:W3CDTF">2023-11-08T04:53:37Z</dcterms:modified>
</cp:coreProperties>
</file>