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5" r:id="rId5"/>
    <p:sldId id="264" r:id="rId6"/>
    <p:sldId id="262" r:id="rId7"/>
    <p:sldId id="268" r:id="rId8"/>
    <p:sldId id="263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60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4900"/>
    <a:srgbClr val="972B01"/>
    <a:srgbClr val="712703"/>
    <a:srgbClr val="92300F"/>
    <a:srgbClr val="A9915D"/>
    <a:srgbClr val="AD9861"/>
    <a:srgbClr val="8A733F"/>
    <a:srgbClr val="FCFCE9"/>
    <a:srgbClr val="F5F1BF"/>
    <a:srgbClr val="B39E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15" autoAdjust="0"/>
    <p:restoredTop sz="96433" autoAdjust="0"/>
  </p:normalViewPr>
  <p:slideViewPr>
    <p:cSldViewPr snapToGrid="0">
      <p:cViewPr varScale="1">
        <p:scale>
          <a:sx n="89" d="100"/>
          <a:sy n="89" d="100"/>
        </p:scale>
        <p:origin x="-9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f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hyperlink" Target="https://www.nur.kz/family/school/1860470-lev-tolstoj-biografia-pisatela-zizn-tvorcestvo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&#1058;&#1086;&#1083;&#1089;&#1090;&#1086;&#1081;,_&#1051;&#1077;&#1074;_&#1053;&#1080;&#1082;&#1086;&#1083;&#1072;&#1077;&#1074;&#1080;&#1095;" TargetMode="External"/><Relationship Id="rId5" Type="http://schemas.openxmlformats.org/officeDocument/2006/relationships/hyperlink" Target="https://www.culture.ru/persons/8211/lev-tolstoi" TargetMode="External"/><Relationship Id="rId4" Type="http://schemas.openxmlformats.org/officeDocument/2006/relationships/hyperlink" Target="https://biographe.ru/znamenitosti/lev-tolsto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53972" y="4826675"/>
            <a:ext cx="4270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Выполнили:  </a:t>
            </a:r>
          </a:p>
          <a:p>
            <a:r>
              <a:rPr lang="ru-RU" i="1" dirty="0" smtClean="0"/>
              <a:t>студентка гр. </a:t>
            </a:r>
            <a:r>
              <a:rPr lang="ru-RU" i="1" dirty="0"/>
              <a:t>Д 112</a:t>
            </a:r>
            <a:endParaRPr lang="ru-RU" dirty="0"/>
          </a:p>
          <a:p>
            <a:pPr fontAlgn="t"/>
            <a:r>
              <a:rPr lang="ru-RU" dirty="0"/>
              <a:t>« Дошкольное образование</a:t>
            </a:r>
            <a:r>
              <a:rPr lang="ru-RU" dirty="0" smtClean="0"/>
              <a:t>»</a:t>
            </a:r>
            <a:r>
              <a:rPr lang="ru-RU" i="1" dirty="0" smtClean="0"/>
              <a:t> </a:t>
            </a:r>
          </a:p>
          <a:p>
            <a:pPr fontAlgn="t"/>
            <a:r>
              <a:rPr lang="ru-RU" i="1" dirty="0"/>
              <a:t>Вероника </a:t>
            </a:r>
            <a:r>
              <a:rPr lang="ru-RU" i="1" dirty="0" smtClean="0"/>
              <a:t>Рощина</a:t>
            </a:r>
            <a:endParaRPr lang="ru-RU" dirty="0"/>
          </a:p>
          <a:p>
            <a:pPr fontAlgn="t"/>
            <a:r>
              <a:rPr lang="ru-RU" i="1" dirty="0" smtClean="0"/>
              <a:t>студентка </a:t>
            </a:r>
            <a:r>
              <a:rPr lang="ru-RU" i="1" dirty="0"/>
              <a:t>гр. Д 202П </a:t>
            </a:r>
          </a:p>
          <a:p>
            <a:r>
              <a:rPr lang="ru-RU" i="1" dirty="0"/>
              <a:t>« Преподавание в начальных классах</a:t>
            </a:r>
            <a:r>
              <a:rPr lang="ru-RU" i="1" dirty="0" smtClean="0"/>
              <a:t>»</a:t>
            </a:r>
            <a:r>
              <a:rPr lang="ru-RU" i="1" dirty="0" smtClean="0">
                <a:latin typeface="FuturaDemiCTT" pitchFamily="2" charset="0"/>
                <a:ea typeface="Tahoma" panose="020B0604030504040204" pitchFamily="34" charset="0"/>
                <a:cs typeface="Gotham Pro" panose="02000503040000020004" pitchFamily="50" charset="0"/>
              </a:rPr>
              <a:t>:</a:t>
            </a:r>
          </a:p>
          <a:p>
            <a:r>
              <a:rPr lang="ru-RU" i="1" dirty="0" err="1"/>
              <a:t>Тиунова</a:t>
            </a:r>
            <a:r>
              <a:rPr lang="ru-RU" i="1" dirty="0"/>
              <a:t> Дарья</a:t>
            </a:r>
            <a:endParaRPr lang="ru-RU" dirty="0">
              <a:latin typeface="FuturaDemiCTT" pitchFamily="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41233" y="46150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8" y="97518"/>
            <a:ext cx="1087040" cy="10870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84" y="184893"/>
            <a:ext cx="1572208" cy="91228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59832" y="714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Областное государственное бюджетное профессиональное образовательное учреждение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«Северский промышленный колледж»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380" y="97518"/>
            <a:ext cx="1048072" cy="818807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4" t="6566" r="10809" b="8385"/>
          <a:stretch/>
        </p:blipFill>
        <p:spPr bwMode="auto">
          <a:xfrm rot="209099" flipH="1">
            <a:off x="4395488" y="1184558"/>
            <a:ext cx="3162748" cy="39833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угольник 10"/>
          <p:cNvSpPr/>
          <p:nvPr/>
        </p:nvSpPr>
        <p:spPr>
          <a:xfrm rot="20640092">
            <a:off x="-59438" y="1703818"/>
            <a:ext cx="540824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AnastasiaScriptC" panose="00000500000000000000" pitchFamily="50" charset="0"/>
                <a:ea typeface="Tahoma" panose="020B0604030504040204" pitchFamily="34" charset="0"/>
                <a:cs typeface="Gotham Pro Black" panose="02000903040000020004" pitchFamily="50" charset="0"/>
              </a:rPr>
              <a:t>Лев Николаевич Толстой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84723" y="1910282"/>
            <a:ext cx="371945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i="1" dirty="0">
                <a:latin typeface="Arial Narrow" pitchFamily="34" charset="0"/>
              </a:rPr>
              <a:t>Толстой высказал идею создания «бетховенских школ», где особое внимание уделялось развитию художественных и креативных способностей учеников. Этот подход способствовал развитию художественных талантов учеников и их самовыражению.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endParaRPr lang="ru-RU" sz="2000" dirty="0">
              <a:latin typeface="FuturaDemiCTT" pitchFamily="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5632" y="913331"/>
            <a:ext cx="3189092" cy="56101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82917" y="900798"/>
            <a:ext cx="39212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Narrow" pitchFamily="34" charset="0"/>
              </a:rPr>
              <a:t>Бетховенская школа:</a:t>
            </a:r>
            <a:endParaRPr lang="ru-RU" sz="32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42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6058" y="1502842"/>
            <a:ext cx="3328125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</a:t>
            </a:r>
            <a:r>
              <a:rPr lang="ru-RU" i="1" dirty="0">
                <a:latin typeface="Arial Narrow" pitchFamily="34" charset="0"/>
              </a:rPr>
              <a:t>Лев Толстой написал несколько педагогических произведений, включая «Воспитание и обучение» и «Дневник педагогических впечатлений», в которых он детально излагал свои идеи об образовании и делился своими педагогическими опытами.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endParaRPr lang="ru-RU" sz="2000" dirty="0">
              <a:latin typeface="FuturaDemiCTT" pitchFamily="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95945" y="374742"/>
            <a:ext cx="55082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Narrow" pitchFamily="34" charset="0"/>
              </a:rPr>
              <a:t>Педагогические произведения: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Narrow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0093" y="1048870"/>
            <a:ext cx="3596904" cy="476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3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94267" y="1111043"/>
            <a:ext cx="4009917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</a:t>
            </a:r>
            <a:r>
              <a:rPr lang="ru-RU" sz="2000" i="1" dirty="0">
                <a:latin typeface="Arial Narrow" pitchFamily="34" charset="0"/>
              </a:rPr>
              <a:t>Вклад Льва Толстого в педагогику оказал значительное влияние на современное образование. Его идеи о ненасильственном образовании, уважении к индивидуальности и свободе в обучении продолжают вдохновлять педагогов и исследователей по всему миру. Его методика «свободного образования» и акцент на развитии интересов учеников остаются актуальными и используются в различных образовательных практиках.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endParaRPr lang="ru-RU" sz="2000" dirty="0">
              <a:latin typeface="FuturaDemiCTT" pitchFamily="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9585" y="417773"/>
            <a:ext cx="59811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Narrow" pitchFamily="34" charset="0"/>
              </a:rPr>
              <a:t>Влияние на современное образование:</a:t>
            </a:r>
            <a:endParaRPr lang="ru-RU" sz="28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Narrow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1" y="1323190"/>
            <a:ext cx="3128979" cy="476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7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34118" y="852859"/>
            <a:ext cx="387006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sz="2000" i="1" dirty="0">
                <a:latin typeface="Arial Narrow" pitchFamily="34" charset="0"/>
              </a:rPr>
              <a:t>Лев Толстой оставил нам не только великие литературные произведения, но и ценные уроки в области педагогики. Его идеи о ненасильственном образовании, свободе в обучении и уважении к индивидуальности учеников продолжают вдохновлять образовательные сообщества и способствовать развитию современного образования.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endParaRPr lang="ru-RU" sz="2000" dirty="0">
              <a:latin typeface="FuturaDemiCTT" pitchFamily="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9585" y="268084"/>
            <a:ext cx="632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Заключение: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3" r="16716"/>
          <a:stretch/>
        </p:blipFill>
        <p:spPr>
          <a:xfrm>
            <a:off x="658464" y="1925618"/>
            <a:ext cx="3375654" cy="451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5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63040" y="754581"/>
            <a:ext cx="6441145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</a:t>
            </a:r>
            <a:r>
              <a:rPr lang="ru-RU" sz="2200" i="1" dirty="0">
                <a:latin typeface="Arial Narrow" pitchFamily="34" charset="0"/>
              </a:rPr>
              <a:t>Жизнь и творчество Льва Николаевича Толстого имеют большое историческое значение. Он сыграл одну из ключевых ролей в отмене крепостного права в России. Его произведения вошли в золотой фонд классической литературы. Их читают и по ним учатся в ХХІ веке. </a:t>
            </a:r>
          </a:p>
          <a:p>
            <a:r>
              <a:rPr lang="ru-RU" sz="2200" b="1" i="1" dirty="0">
                <a:latin typeface="Arial Narrow" pitchFamily="34" charset="0"/>
              </a:rPr>
              <a:t>Романы</a:t>
            </a:r>
            <a:endParaRPr lang="ru-RU" sz="2200" i="1" dirty="0">
              <a:latin typeface="Arial Narrow" pitchFamily="34" charset="0"/>
            </a:endParaRPr>
          </a:p>
          <a:p>
            <a:r>
              <a:rPr lang="ru-RU" sz="2200" i="1" dirty="0">
                <a:latin typeface="Arial Narrow" pitchFamily="34" charset="0"/>
              </a:rPr>
              <a:t>1863—1869 — Война и мир</a:t>
            </a:r>
          </a:p>
          <a:p>
            <a:r>
              <a:rPr lang="ru-RU" sz="2200" i="1" dirty="0">
                <a:latin typeface="Arial Narrow" pitchFamily="34" charset="0"/>
              </a:rPr>
              <a:t>1873—1877 — Анна Каренина</a:t>
            </a:r>
          </a:p>
          <a:p>
            <a:r>
              <a:rPr lang="ru-RU" sz="2200" i="1" dirty="0">
                <a:latin typeface="Arial Narrow" pitchFamily="34" charset="0"/>
              </a:rPr>
              <a:t>1889—1899 — Воскресение</a:t>
            </a:r>
          </a:p>
          <a:p>
            <a:r>
              <a:rPr lang="ru-RU" sz="2200" b="1" i="1" dirty="0">
                <a:latin typeface="Arial Narrow" pitchFamily="34" charset="0"/>
              </a:rPr>
              <a:t>Повести</a:t>
            </a:r>
            <a:endParaRPr lang="ru-RU" sz="2200" i="1" dirty="0">
              <a:latin typeface="Arial Narrow" pitchFamily="34" charset="0"/>
            </a:endParaRPr>
          </a:p>
          <a:p>
            <a:r>
              <a:rPr lang="ru-RU" sz="2200" i="1" dirty="0">
                <a:latin typeface="Arial Narrow" pitchFamily="34" charset="0"/>
              </a:rPr>
              <a:t>1852 — Детство</a:t>
            </a:r>
          </a:p>
          <a:p>
            <a:r>
              <a:rPr lang="ru-RU" sz="2200" i="1" dirty="0">
                <a:latin typeface="Arial Narrow" pitchFamily="34" charset="0"/>
              </a:rPr>
              <a:t>1854- Отрочество</a:t>
            </a:r>
          </a:p>
          <a:p>
            <a:r>
              <a:rPr lang="ru-RU" sz="2200" i="1" dirty="0">
                <a:latin typeface="Arial Narrow" pitchFamily="34" charset="0"/>
              </a:rPr>
              <a:t>1857 — Юность</a:t>
            </a:r>
          </a:p>
          <a:p>
            <a:r>
              <a:rPr lang="ru-RU" sz="2200" i="1" dirty="0">
                <a:latin typeface="Arial Narrow" pitchFamily="34" charset="0"/>
              </a:rPr>
              <a:t>1856 — Два гусара</a:t>
            </a:r>
          </a:p>
          <a:p>
            <a:r>
              <a:rPr lang="ru-RU" sz="2200" i="1" dirty="0">
                <a:latin typeface="Arial Narrow" pitchFamily="34" charset="0"/>
              </a:rPr>
              <a:t>1856 — Утро помещика</a:t>
            </a:r>
          </a:p>
          <a:p>
            <a:r>
              <a:rPr lang="ru-RU" sz="2200" i="1" dirty="0">
                <a:latin typeface="Arial Narrow" pitchFamily="34" charset="0"/>
              </a:rPr>
              <a:t>1858 — Альберт</a:t>
            </a:r>
          </a:p>
          <a:p>
            <a:r>
              <a:rPr lang="ru-RU" sz="2200" i="1" dirty="0">
                <a:latin typeface="Arial Narrow" pitchFamily="34" charset="0"/>
              </a:rPr>
              <a:t>1859 — Семейное </a:t>
            </a:r>
            <a:r>
              <a:rPr lang="ru-RU" sz="2200" i="1" dirty="0" err="1">
                <a:latin typeface="Arial Narrow" pitchFamily="34" charset="0"/>
              </a:rPr>
              <a:t>счастие</a:t>
            </a:r>
            <a:endParaRPr lang="ru-RU" sz="2200" i="1" dirty="0">
              <a:latin typeface="Arial Narrow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endParaRPr lang="ru-RU" sz="2000" dirty="0">
              <a:latin typeface="FuturaDemiCTT" pitchFamily="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390" y="2883050"/>
            <a:ext cx="3552887" cy="3824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79585" y="268084"/>
            <a:ext cx="632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ТВОРЧЕСТВО</a:t>
            </a:r>
          </a:p>
        </p:txBody>
      </p:sp>
    </p:spTree>
    <p:extLst>
      <p:ext uri="{BB962C8B-B14F-4D97-AF65-F5344CB8AC3E}">
        <p14:creationId xmlns:p14="http://schemas.microsoft.com/office/powerpoint/2010/main" val="169593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394">
            <a:off x="4588142" y="2302135"/>
            <a:ext cx="3316042" cy="2960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15614" y="316529"/>
            <a:ext cx="652274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Arial Narrow" pitchFamily="34" charset="0"/>
              </a:rPr>
              <a:t>1861—1862 </a:t>
            </a:r>
            <a:r>
              <a:rPr lang="ru-RU" sz="2000" i="1" dirty="0">
                <a:latin typeface="Arial Narrow" pitchFamily="34" charset="0"/>
              </a:rPr>
              <a:t>— Идиллия</a:t>
            </a:r>
          </a:p>
          <a:p>
            <a:r>
              <a:rPr lang="ru-RU" sz="2000" i="1" dirty="0">
                <a:latin typeface="Arial Narrow" pitchFamily="34" charset="0"/>
              </a:rPr>
              <a:t>1862 — </a:t>
            </a:r>
            <a:r>
              <a:rPr lang="ru-RU" sz="2000" i="1" dirty="0" err="1">
                <a:latin typeface="Arial Narrow" pitchFamily="34" charset="0"/>
              </a:rPr>
              <a:t>Поликушка</a:t>
            </a:r>
            <a:endParaRPr lang="ru-RU" sz="2000" i="1" dirty="0">
              <a:latin typeface="Arial Narrow" pitchFamily="34" charset="0"/>
            </a:endParaRPr>
          </a:p>
          <a:p>
            <a:r>
              <a:rPr lang="ru-RU" sz="2000" i="1" dirty="0">
                <a:latin typeface="Arial Narrow" pitchFamily="34" charset="0"/>
              </a:rPr>
              <a:t>1863 — Казаки</a:t>
            </a:r>
          </a:p>
          <a:p>
            <a:r>
              <a:rPr lang="ru-RU" sz="2000" i="1" dirty="0">
                <a:latin typeface="Arial Narrow" pitchFamily="34" charset="0"/>
              </a:rPr>
              <a:t>1880-х—1904 — Фальшивый купон</a:t>
            </a:r>
          </a:p>
          <a:p>
            <a:r>
              <a:rPr lang="ru-RU" sz="2000" i="1" dirty="0">
                <a:latin typeface="Arial Narrow" pitchFamily="34" charset="0"/>
              </a:rPr>
              <a:t>1884—1886 — Смерть Ивана Ильича</a:t>
            </a:r>
          </a:p>
          <a:p>
            <a:r>
              <a:rPr lang="ru-RU" sz="2000" i="1" dirty="0">
                <a:latin typeface="Arial Narrow" pitchFamily="34" charset="0"/>
              </a:rPr>
              <a:t>1884—1903 — Записки сумасшедшего</a:t>
            </a:r>
          </a:p>
          <a:p>
            <a:r>
              <a:rPr lang="ru-RU" sz="2000" i="1" dirty="0">
                <a:latin typeface="Arial Narrow" pitchFamily="34" charset="0"/>
              </a:rPr>
              <a:t>1887—1889 — </a:t>
            </a:r>
            <a:r>
              <a:rPr lang="ru-RU" sz="2000" i="1" dirty="0" err="1">
                <a:latin typeface="Arial Narrow" pitchFamily="34" charset="0"/>
              </a:rPr>
              <a:t>Крейцерова</a:t>
            </a:r>
            <a:r>
              <a:rPr lang="ru-RU" sz="2000" i="1" dirty="0">
                <a:latin typeface="Arial Narrow" pitchFamily="34" charset="0"/>
              </a:rPr>
              <a:t> соната</a:t>
            </a:r>
          </a:p>
          <a:p>
            <a:r>
              <a:rPr lang="ru-RU" sz="2000" i="1" dirty="0">
                <a:latin typeface="Arial Narrow" pitchFamily="34" charset="0"/>
              </a:rPr>
              <a:t>1889—1890 — Дьявол</a:t>
            </a:r>
          </a:p>
          <a:p>
            <a:r>
              <a:rPr lang="ru-RU" sz="2000" i="1" dirty="0">
                <a:latin typeface="Arial Narrow" pitchFamily="34" charset="0"/>
              </a:rPr>
              <a:t>1890—1898 — Отец Сергий</a:t>
            </a:r>
          </a:p>
          <a:p>
            <a:r>
              <a:rPr lang="ru-RU" sz="2000" i="1" dirty="0">
                <a:latin typeface="Arial Narrow" pitchFamily="34" charset="0"/>
              </a:rPr>
              <a:t>1895 — Хозяин и работник</a:t>
            </a:r>
          </a:p>
          <a:p>
            <a:r>
              <a:rPr lang="ru-RU" sz="2000" i="1" dirty="0">
                <a:latin typeface="Arial Narrow" pitchFamily="34" charset="0"/>
              </a:rPr>
              <a:t>1896—1904 — Хаджи-Мурат</a:t>
            </a:r>
          </a:p>
          <a:p>
            <a:r>
              <a:rPr lang="ru-RU" sz="2000" b="1" i="1" dirty="0">
                <a:latin typeface="Arial Narrow" pitchFamily="34" charset="0"/>
              </a:rPr>
              <a:t>Рассказы</a:t>
            </a:r>
            <a:endParaRPr lang="ru-RU" sz="2000" i="1" dirty="0">
              <a:latin typeface="Arial Narrow" pitchFamily="34" charset="0"/>
            </a:endParaRPr>
          </a:p>
          <a:p>
            <a:r>
              <a:rPr lang="ru-RU" sz="2000" i="1" dirty="0">
                <a:latin typeface="Arial Narrow" pitchFamily="34" charset="0"/>
              </a:rPr>
              <a:t>1851 — История вчерашнего дня</a:t>
            </a:r>
          </a:p>
          <a:p>
            <a:r>
              <a:rPr lang="ru-RU" sz="2000" i="1" dirty="0">
                <a:latin typeface="Arial Narrow" pitchFamily="34" charset="0"/>
              </a:rPr>
              <a:t>1853 — Набег</a:t>
            </a:r>
          </a:p>
          <a:p>
            <a:r>
              <a:rPr lang="ru-RU" sz="2000" i="1" dirty="0">
                <a:latin typeface="Arial Narrow" pitchFamily="34" charset="0"/>
              </a:rPr>
              <a:t>1853 — Святочная ночь</a:t>
            </a:r>
          </a:p>
          <a:p>
            <a:r>
              <a:rPr lang="ru-RU" sz="2000" i="1" dirty="0">
                <a:latin typeface="Arial Narrow" pitchFamily="34" charset="0"/>
              </a:rPr>
              <a:t>1854 — Как умирают русские солдаты</a:t>
            </a:r>
          </a:p>
          <a:p>
            <a:r>
              <a:rPr lang="ru-RU" sz="2000" i="1" dirty="0">
                <a:latin typeface="Arial Narrow" pitchFamily="34" charset="0"/>
              </a:rPr>
              <a:t>1855 — Записки маркёра</a:t>
            </a:r>
          </a:p>
          <a:p>
            <a:r>
              <a:rPr lang="ru-RU" sz="2000" i="1" dirty="0">
                <a:latin typeface="Arial Narrow" pitchFamily="34" charset="0"/>
              </a:rPr>
              <a:t>1855 — Рубка леса</a:t>
            </a:r>
          </a:p>
          <a:p>
            <a:pPr>
              <a:lnSpc>
                <a:spcPct val="150000"/>
              </a:lnSpc>
            </a:pPr>
            <a:r>
              <a:rPr lang="ru-RU" sz="2000" i="1" dirty="0">
                <a:latin typeface="Arial Narrow" pitchFamily="34" charset="0"/>
              </a:rPr>
              <a:t>1855—1856 — Севастопольские рассказы</a:t>
            </a:r>
          </a:p>
          <a:p>
            <a:pPr>
              <a:lnSpc>
                <a:spcPct val="150000"/>
              </a:lnSpc>
            </a:pPr>
            <a:r>
              <a:rPr lang="ru-RU" sz="2000" i="1" dirty="0">
                <a:latin typeface="Arial Narrow" pitchFamily="34" charset="0"/>
              </a:rPr>
              <a:t>1856 — </a:t>
            </a:r>
            <a:r>
              <a:rPr lang="ru-RU" sz="2000" i="1" dirty="0" smtClean="0">
                <a:latin typeface="Arial Narrow" pitchFamily="34" charset="0"/>
              </a:rPr>
              <a:t>Метель</a:t>
            </a:r>
            <a:endParaRPr lang="ru-RU" sz="2000" i="1" dirty="0"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9585" y="268084"/>
            <a:ext cx="632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2240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78735" y="302359"/>
            <a:ext cx="65922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Arial Narrow" pitchFamily="34" charset="0"/>
              </a:rPr>
              <a:t>1856 </a:t>
            </a:r>
            <a:r>
              <a:rPr lang="ru-RU" sz="2000" i="1" dirty="0">
                <a:latin typeface="Arial Narrow" pitchFamily="34" charset="0"/>
              </a:rPr>
              <a:t>— Разжалованный</a:t>
            </a:r>
          </a:p>
          <a:p>
            <a:r>
              <a:rPr lang="ru-RU" sz="2000" i="1" dirty="0">
                <a:latin typeface="Arial Narrow" pitchFamily="34" charset="0"/>
              </a:rPr>
              <a:t>Люцерн</a:t>
            </a:r>
          </a:p>
          <a:p>
            <a:r>
              <a:rPr lang="ru-RU" sz="2000" i="1" dirty="0">
                <a:latin typeface="Arial Narrow" pitchFamily="34" charset="0"/>
              </a:rPr>
              <a:t>1859 — Три смерти</a:t>
            </a:r>
          </a:p>
          <a:p>
            <a:r>
              <a:rPr lang="ru-RU" sz="2000" i="1" dirty="0">
                <a:latin typeface="Arial Narrow" pitchFamily="34" charset="0"/>
              </a:rPr>
              <a:t>1860—1862 — Отрывки рассказов из деревенской жизни</a:t>
            </a:r>
          </a:p>
          <a:p>
            <a:r>
              <a:rPr lang="ru-RU" sz="2000" i="1" dirty="0">
                <a:latin typeface="Arial Narrow" pitchFamily="34" charset="0"/>
              </a:rPr>
              <a:t>1863—1885 — </a:t>
            </a:r>
            <a:r>
              <a:rPr lang="ru-RU" sz="2000" i="1" dirty="0" err="1">
                <a:latin typeface="Arial Narrow" pitchFamily="34" charset="0"/>
              </a:rPr>
              <a:t>Холстомер</a:t>
            </a:r>
            <a:endParaRPr lang="ru-RU" sz="2000" i="1" dirty="0">
              <a:latin typeface="Arial Narrow" pitchFamily="34" charset="0"/>
            </a:endParaRPr>
          </a:p>
          <a:p>
            <a:r>
              <a:rPr lang="ru-RU" sz="2000" i="1" dirty="0">
                <a:latin typeface="Arial Narrow" pitchFamily="34" charset="0"/>
              </a:rPr>
              <a:t>1872 — Бог правду видит, да не скоро скажет</a:t>
            </a:r>
          </a:p>
          <a:p>
            <a:r>
              <a:rPr lang="ru-RU" sz="2000" i="1" dirty="0">
                <a:latin typeface="Arial Narrow" pitchFamily="34" charset="0"/>
              </a:rPr>
              <a:t>1872 — Кавказский пленник</a:t>
            </a:r>
          </a:p>
          <a:p>
            <a:r>
              <a:rPr lang="ru-RU" sz="2000" i="1" dirty="0">
                <a:latin typeface="Arial Narrow" pitchFamily="34" charset="0"/>
              </a:rPr>
              <a:t>1880 — Две лошади</a:t>
            </a:r>
          </a:p>
          <a:p>
            <a:r>
              <a:rPr lang="ru-RU" sz="2000" i="1" dirty="0">
                <a:latin typeface="Arial Narrow" pitchFamily="34" charset="0"/>
              </a:rPr>
              <a:t>1880  - Прыжок</a:t>
            </a:r>
          </a:p>
          <a:p>
            <a:r>
              <a:rPr lang="ru-RU" sz="2000" i="1" dirty="0">
                <a:latin typeface="Arial Narrow" pitchFamily="34" charset="0"/>
              </a:rPr>
              <a:t>1880 - Рассказ Аэронавта</a:t>
            </a:r>
          </a:p>
          <a:p>
            <a:r>
              <a:rPr lang="ru-RU" sz="2000" i="1" dirty="0">
                <a:latin typeface="Arial Narrow" pitchFamily="34" charset="0"/>
              </a:rPr>
              <a:t>1887 — </a:t>
            </a:r>
            <a:r>
              <a:rPr lang="ru-RU" sz="2000" i="1" dirty="0" err="1">
                <a:latin typeface="Arial Narrow" pitchFamily="34" charset="0"/>
              </a:rPr>
              <a:t>Суратская</a:t>
            </a:r>
            <a:r>
              <a:rPr lang="ru-RU" sz="2000" i="1" dirty="0">
                <a:latin typeface="Arial Narrow" pitchFamily="34" charset="0"/>
              </a:rPr>
              <a:t> кофейная</a:t>
            </a:r>
          </a:p>
          <a:p>
            <a:r>
              <a:rPr lang="ru-RU" sz="2000" i="1" dirty="0">
                <a:latin typeface="Arial Narrow" pitchFamily="34" charset="0"/>
              </a:rPr>
              <a:t>1890 — Дорого стоит</a:t>
            </a:r>
          </a:p>
          <a:p>
            <a:r>
              <a:rPr lang="ru-RU" sz="2000" i="1" dirty="0">
                <a:latin typeface="Arial Narrow" pitchFamily="34" charset="0"/>
              </a:rPr>
              <a:t>1891 — Франсуаза</a:t>
            </a:r>
          </a:p>
          <a:p>
            <a:r>
              <a:rPr lang="ru-RU" sz="2000" i="1" dirty="0">
                <a:latin typeface="Arial Narrow" pitchFamily="34" charset="0"/>
              </a:rPr>
              <a:t>1891—1893 — Кто прав?</a:t>
            </a:r>
          </a:p>
          <a:p>
            <a:r>
              <a:rPr lang="ru-RU" sz="2000" i="1" dirty="0">
                <a:latin typeface="Arial Narrow" pitchFamily="34" charset="0"/>
              </a:rPr>
              <a:t>1894 — Карма</a:t>
            </a:r>
          </a:p>
          <a:p>
            <a:r>
              <a:rPr lang="ru-RU" sz="2000" i="1" dirty="0">
                <a:latin typeface="Arial Narrow" pitchFamily="34" charset="0"/>
              </a:rPr>
              <a:t>1894 — Сон молодого царя</a:t>
            </a:r>
          </a:p>
          <a:p>
            <a:r>
              <a:rPr lang="ru-RU" sz="2000" i="1" dirty="0">
                <a:latin typeface="Arial Narrow" pitchFamily="34" charset="0"/>
              </a:rPr>
              <a:t>1903 — После бала</a:t>
            </a:r>
          </a:p>
          <a:p>
            <a:r>
              <a:rPr lang="ru-RU" sz="2000" i="1" dirty="0">
                <a:latin typeface="Arial Narrow" pitchFamily="34" charset="0"/>
              </a:rPr>
              <a:t>1905 — Алёша Горшок</a:t>
            </a:r>
          </a:p>
          <a:p>
            <a:r>
              <a:rPr lang="ru-RU" sz="2000" i="1" dirty="0">
                <a:latin typeface="Arial Narrow" pitchFamily="34" charset="0"/>
              </a:rPr>
              <a:t>1905 — Бедные люди</a:t>
            </a:r>
          </a:p>
          <a:p>
            <a:r>
              <a:rPr lang="ru-RU" sz="2000" i="1" dirty="0">
                <a:latin typeface="Arial Narrow" pitchFamily="34" charset="0"/>
              </a:rPr>
              <a:t>1906 — Божеское и человеческое</a:t>
            </a:r>
          </a:p>
          <a:p>
            <a:r>
              <a:rPr lang="ru-RU" sz="2000" i="1" dirty="0">
                <a:latin typeface="Arial Narrow" pitchFamily="34" charset="0"/>
              </a:rPr>
              <a:t>1906 — За что</a:t>
            </a:r>
            <a:r>
              <a:rPr lang="ru-RU" sz="2000" i="1" dirty="0" smtClean="0">
                <a:latin typeface="Arial Narrow" pitchFamily="34" charset="0"/>
              </a:rPr>
              <a:t>?</a:t>
            </a:r>
            <a:endParaRPr lang="ru-RU" sz="2000" i="1" dirty="0">
              <a:latin typeface="Arial Narrow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115">
            <a:off x="4781001" y="2345167"/>
            <a:ext cx="2988198" cy="4028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710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45703" y="229299"/>
            <a:ext cx="665259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dirty="0">
                <a:latin typeface="Arial Narrow" pitchFamily="34" charset="0"/>
              </a:rPr>
              <a:t>1906 — Корней Васильев</a:t>
            </a:r>
          </a:p>
          <a:p>
            <a:r>
              <a:rPr lang="ru-RU" sz="2200" i="1" dirty="0">
                <a:latin typeface="Arial Narrow" pitchFamily="34" charset="0"/>
              </a:rPr>
              <a:t>1906 — Ягоды</a:t>
            </a:r>
          </a:p>
          <a:p>
            <a:r>
              <a:rPr lang="ru-RU" sz="2200" i="1" dirty="0">
                <a:latin typeface="Arial Narrow" pitchFamily="34" charset="0"/>
              </a:rPr>
              <a:t>1906 — Что я видел во сне</a:t>
            </a:r>
          </a:p>
          <a:p>
            <a:r>
              <a:rPr lang="ru-RU" sz="2200" i="1" dirty="0">
                <a:latin typeface="Arial Narrow" pitchFamily="34" charset="0"/>
              </a:rPr>
              <a:t>1906 — Отец Василий</a:t>
            </a:r>
          </a:p>
          <a:p>
            <a:r>
              <a:rPr lang="ru-RU" sz="2200" i="1" dirty="0">
                <a:latin typeface="Arial Narrow" pitchFamily="34" charset="0"/>
              </a:rPr>
              <a:t>1908 — Сила детства</a:t>
            </a:r>
          </a:p>
          <a:p>
            <a:r>
              <a:rPr lang="ru-RU" sz="2200" i="1" dirty="0">
                <a:latin typeface="Arial Narrow" pitchFamily="34" charset="0"/>
              </a:rPr>
              <a:t>1909 — Разговор с прохожим</a:t>
            </a:r>
          </a:p>
          <a:p>
            <a:r>
              <a:rPr lang="ru-RU" sz="2200" i="1" dirty="0">
                <a:latin typeface="Arial Narrow" pitchFamily="34" charset="0"/>
              </a:rPr>
              <a:t>1909 — Проезжий и крестьянин</a:t>
            </a:r>
          </a:p>
          <a:p>
            <a:r>
              <a:rPr lang="ru-RU" sz="2200" i="1" dirty="0">
                <a:latin typeface="Arial Narrow" pitchFamily="34" charset="0"/>
              </a:rPr>
              <a:t>1909 — Песни на деревне</a:t>
            </a:r>
          </a:p>
          <a:p>
            <a:r>
              <a:rPr lang="ru-RU" sz="2200" i="1" dirty="0">
                <a:latin typeface="Arial Narrow" pitchFamily="34" charset="0"/>
              </a:rPr>
              <a:t>1909 — Три дня в деревне</a:t>
            </a:r>
          </a:p>
          <a:p>
            <a:r>
              <a:rPr lang="ru-RU" sz="2200" i="1" dirty="0">
                <a:latin typeface="Arial Narrow" pitchFamily="34" charset="0"/>
              </a:rPr>
              <a:t>1910 — Ходынка</a:t>
            </a:r>
          </a:p>
          <a:p>
            <a:r>
              <a:rPr lang="ru-RU" sz="2200" i="1" dirty="0">
                <a:latin typeface="Arial Narrow" pitchFamily="34" charset="0"/>
              </a:rPr>
              <a:t>1910 — Нечаянно</a:t>
            </a:r>
          </a:p>
          <a:p>
            <a:r>
              <a:rPr lang="ru-RU" sz="2200" i="1" dirty="0">
                <a:latin typeface="Arial Narrow" pitchFamily="34" charset="0"/>
              </a:rPr>
              <a:t>1910 — Благодарная </a:t>
            </a:r>
            <a:r>
              <a:rPr lang="ru-RU" sz="2200" i="1" dirty="0" smtClean="0">
                <a:latin typeface="Arial Narrow" pitchFamily="34" charset="0"/>
              </a:rPr>
              <a:t>почва</a:t>
            </a:r>
          </a:p>
          <a:p>
            <a:r>
              <a:rPr lang="ru-RU" sz="2200" b="1" i="1" dirty="0">
                <a:latin typeface="Arial Narrow" pitchFamily="34" charset="0"/>
              </a:rPr>
              <a:t>Сказки</a:t>
            </a:r>
            <a:endParaRPr lang="ru-RU" sz="2200" i="1" dirty="0">
              <a:latin typeface="Arial Narrow" pitchFamily="34" charset="0"/>
            </a:endParaRPr>
          </a:p>
          <a:p>
            <a:pPr marL="457200" indent="-457200">
              <a:buAutoNum type="arabicPeriod"/>
            </a:pPr>
            <a:r>
              <a:rPr lang="ru-RU" sz="2200" i="1" dirty="0" smtClean="0">
                <a:latin typeface="Arial Narrow" pitchFamily="34" charset="0"/>
              </a:rPr>
              <a:t>Мужик и водяной</a:t>
            </a:r>
          </a:p>
          <a:p>
            <a:pPr marL="457200" indent="-457200">
              <a:buAutoNum type="arabicPeriod"/>
            </a:pPr>
            <a:r>
              <a:rPr lang="ru-RU" sz="2200" i="1" dirty="0" smtClean="0">
                <a:latin typeface="Arial Narrow" pitchFamily="34" charset="0"/>
              </a:rPr>
              <a:t>Ровное наследство</a:t>
            </a:r>
          </a:p>
          <a:p>
            <a:pPr marL="457200" indent="-457200">
              <a:buAutoNum type="arabicPeriod"/>
            </a:pPr>
            <a:r>
              <a:rPr lang="ru-RU" sz="2200" i="1" dirty="0" smtClean="0">
                <a:latin typeface="Arial Narrow" pitchFamily="34" charset="0"/>
              </a:rPr>
              <a:t>Избушка и дворец</a:t>
            </a:r>
          </a:p>
          <a:p>
            <a:pPr marL="457200" indent="-457200">
              <a:buAutoNum type="arabicPeriod"/>
            </a:pPr>
            <a:r>
              <a:rPr lang="ru-RU" sz="2200" i="1" dirty="0" smtClean="0">
                <a:latin typeface="Arial Narrow" pitchFamily="34" charset="0"/>
              </a:rPr>
              <a:t>Награда</a:t>
            </a:r>
          </a:p>
          <a:p>
            <a:pPr marL="457200" indent="-457200">
              <a:buAutoNum type="arabicPeriod"/>
            </a:pPr>
            <a:r>
              <a:rPr lang="ru-RU" sz="2200" i="1" dirty="0" smtClean="0">
                <a:latin typeface="Arial Narrow" pitchFamily="34" charset="0"/>
              </a:rPr>
              <a:t>Шакалы и слон</a:t>
            </a:r>
            <a:endParaRPr lang="ru-RU" sz="2200" i="1" dirty="0">
              <a:latin typeface="Arial Narrow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0" t="2196" r="11412" b="3058"/>
          <a:stretch/>
        </p:blipFill>
        <p:spPr>
          <a:xfrm rot="295962">
            <a:off x="4367605" y="1258643"/>
            <a:ext cx="3394608" cy="5013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950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45703" y="229299"/>
            <a:ext cx="665259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6. Тетерев и лиса</a:t>
            </a:r>
          </a:p>
          <a:p>
            <a:pPr marL="457200" indent="-457200">
              <a:buAutoNum type="arabicPeriod" startAt="7"/>
            </a:pPr>
            <a:r>
              <a:rPr lang="ru-RU" sz="2400" dirty="0" smtClean="0"/>
              <a:t>Мышь полевая и мышь городская</a:t>
            </a:r>
          </a:p>
          <a:p>
            <a:pPr marL="457200" indent="-457200">
              <a:buAutoNum type="arabicPeriod" startAt="7"/>
            </a:pPr>
            <a:r>
              <a:rPr lang="ru-RU" sz="2400" dirty="0" smtClean="0"/>
              <a:t>Царь-рубашка</a:t>
            </a:r>
          </a:p>
          <a:p>
            <a:pPr marL="457200" indent="-457200">
              <a:buAutoNum type="arabicPeriod" startAt="7"/>
            </a:pPr>
            <a:r>
              <a:rPr lang="ru-RU" sz="2400" dirty="0" smtClean="0"/>
              <a:t>Святогор – </a:t>
            </a:r>
            <a:r>
              <a:rPr lang="ru-RU" sz="2400" dirty="0" err="1" smtClean="0"/>
              <a:t>боготырь</a:t>
            </a:r>
            <a:endParaRPr lang="ru-RU" sz="2400" dirty="0" smtClean="0"/>
          </a:p>
          <a:p>
            <a:pPr marL="457200" indent="-457200">
              <a:buAutoNum type="arabicPeriod" startAt="7"/>
            </a:pPr>
            <a:r>
              <a:rPr lang="ru-RU" sz="2400" dirty="0" smtClean="0"/>
              <a:t>Белка и волк</a:t>
            </a:r>
          </a:p>
          <a:p>
            <a:pPr marL="457200" indent="-457200">
              <a:buAutoNum type="arabicPeriod" startAt="7"/>
            </a:pPr>
            <a:r>
              <a:rPr lang="ru-RU" sz="2400" dirty="0" smtClean="0"/>
              <a:t>Ястреб и голуби</a:t>
            </a:r>
          </a:p>
          <a:p>
            <a:pPr marL="457200" indent="-457200">
              <a:buAutoNum type="arabicPeriod" startAt="7"/>
            </a:pPr>
            <a:r>
              <a:rPr lang="ru-RU" sz="2400" dirty="0" smtClean="0"/>
              <a:t>Три медведя</a:t>
            </a:r>
          </a:p>
          <a:p>
            <a:pPr marL="457200" indent="-457200">
              <a:buAutoNum type="arabicPeriod" startAt="7"/>
            </a:pPr>
            <a:r>
              <a:rPr lang="ru-RU" sz="2400" dirty="0" smtClean="0"/>
              <a:t>Отец и сыновья</a:t>
            </a:r>
          </a:p>
          <a:p>
            <a:pPr marL="457200" indent="-457200">
              <a:buAutoNum type="arabicPeriod" startAt="7"/>
            </a:pPr>
            <a:r>
              <a:rPr lang="ru-RU" sz="2400" dirty="0" smtClean="0"/>
              <a:t>Пчелы и трутни</a:t>
            </a:r>
          </a:p>
          <a:p>
            <a:pPr marL="457200" indent="-457200">
              <a:buAutoNum type="arabicPeriod" startAt="7"/>
            </a:pPr>
            <a:r>
              <a:rPr lang="ru-RU" sz="2400" dirty="0" smtClean="0"/>
              <a:t>Дурак и нож</a:t>
            </a:r>
          </a:p>
          <a:p>
            <a:pPr marL="457200" indent="-457200">
              <a:buAutoNum type="arabicPeriod" startAt="7"/>
            </a:pPr>
            <a:r>
              <a:rPr lang="ru-RU" sz="2400" dirty="0" smtClean="0"/>
              <a:t>Большая печка</a:t>
            </a:r>
          </a:p>
          <a:p>
            <a:pPr marL="457200" indent="-457200">
              <a:buAutoNum type="arabicPeriod" startAt="7"/>
            </a:pPr>
            <a:r>
              <a:rPr lang="ru-RU" sz="2400" dirty="0" smtClean="0"/>
              <a:t>Дележ наследства</a:t>
            </a:r>
          </a:p>
          <a:p>
            <a:pPr marL="457200" indent="-457200">
              <a:buAutoNum type="arabicPeriod" startAt="7"/>
            </a:pPr>
            <a:r>
              <a:rPr lang="ru-RU" sz="2400" dirty="0" smtClean="0"/>
              <a:t>Два брата</a:t>
            </a:r>
          </a:p>
          <a:p>
            <a:pPr marL="457200" indent="-457200">
              <a:buAutoNum type="arabicPeriod" startAt="7"/>
            </a:pPr>
            <a:r>
              <a:rPr lang="ru-RU" sz="2400" dirty="0" smtClean="0"/>
              <a:t>Лев и мышь</a:t>
            </a:r>
          </a:p>
          <a:p>
            <a:pPr marL="457200" indent="-457200">
              <a:buAutoNum type="arabicPeriod" startAt="7"/>
            </a:pPr>
            <a:r>
              <a:rPr lang="ru-RU" sz="2400" dirty="0" smtClean="0"/>
              <a:t>Мужик и огурцы</a:t>
            </a:r>
          </a:p>
          <a:p>
            <a:pPr marL="457200" indent="-457200">
              <a:buAutoNum type="arabicPeriod" startAt="7"/>
            </a:pPr>
            <a:r>
              <a:rPr lang="ru-RU" sz="2400" dirty="0" smtClean="0"/>
              <a:t>Как мужик гусей делил</a:t>
            </a:r>
          </a:p>
          <a:p>
            <a:pPr marL="457200" indent="-457200">
              <a:buAutoNum type="arabicPeriod" startAt="7"/>
            </a:pPr>
            <a:r>
              <a:rPr lang="ru-RU" sz="2400" dirty="0" smtClean="0"/>
              <a:t>Еж и заяц</a:t>
            </a:r>
          </a:p>
          <a:p>
            <a:pPr marL="457200" indent="-457200">
              <a:buAutoNum type="arabicPeriod"/>
            </a:pP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6778">
            <a:off x="4190157" y="1854809"/>
            <a:ext cx="3732904" cy="3148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229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288" y="3087445"/>
            <a:ext cx="5723068" cy="33220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32765" y="488109"/>
            <a:ext cx="6652591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работе были использованы материалы</a:t>
            </a:r>
          </a:p>
          <a:p>
            <a:endParaRPr lang="ru-RU" sz="2400" dirty="0"/>
          </a:p>
          <a:p>
            <a:pPr lvl="0"/>
            <a:r>
              <a:rPr lang="ru-RU" sz="2000" b="1" u="sng" dirty="0" smtClean="0">
                <a:hlinkClick r:id="rId4"/>
              </a:rPr>
              <a:t>1. https</a:t>
            </a:r>
            <a:r>
              <a:rPr lang="ru-RU" sz="2000" b="1" u="sng" dirty="0">
                <a:hlinkClick r:id="rId4"/>
              </a:rPr>
              <a:t>://biographe.ru/znamenitosti/lev-tolstoi/</a:t>
            </a:r>
            <a:endParaRPr lang="ru-RU" sz="2000" dirty="0">
              <a:solidFill>
                <a:schemeClr val="bg1"/>
              </a:solidFill>
            </a:endParaRPr>
          </a:p>
          <a:p>
            <a:pPr lvl="0"/>
            <a:r>
              <a:rPr lang="ru-RU" sz="2000" b="1" u="sng" dirty="0" smtClean="0">
                <a:solidFill>
                  <a:schemeClr val="bg1"/>
                </a:solidFill>
                <a:hlinkClick r:id="rId5"/>
              </a:rPr>
              <a:t>2. https</a:t>
            </a:r>
            <a:r>
              <a:rPr lang="ru-RU" sz="2000" b="1" u="sng" dirty="0">
                <a:solidFill>
                  <a:schemeClr val="bg1"/>
                </a:solidFill>
                <a:hlinkClick r:id="rId5"/>
              </a:rPr>
              <a:t>://www.culture.ru/persons/8211/lev-tolstoi</a:t>
            </a:r>
            <a:endParaRPr lang="ru-RU" sz="2000" dirty="0">
              <a:solidFill>
                <a:schemeClr val="bg1"/>
              </a:solidFill>
            </a:endParaRPr>
          </a:p>
          <a:p>
            <a:pPr lvl="0"/>
            <a:r>
              <a:rPr lang="ru-RU" sz="2000" b="1" u="sng" dirty="0" smtClean="0">
                <a:solidFill>
                  <a:schemeClr val="bg1"/>
                </a:solidFill>
                <a:hlinkClick r:id="rId6"/>
              </a:rPr>
              <a:t>3. https</a:t>
            </a:r>
            <a:r>
              <a:rPr lang="ru-RU" sz="2000" b="1" u="sng" dirty="0">
                <a:solidFill>
                  <a:schemeClr val="bg1"/>
                </a:solidFill>
                <a:hlinkClick r:id="rId6"/>
              </a:rPr>
              <a:t>://ru.wikipedia.org/wiki/Толстой,_Лев_Николаевич</a:t>
            </a:r>
            <a:endParaRPr lang="ru-RU" sz="2000" dirty="0">
              <a:solidFill>
                <a:schemeClr val="bg1"/>
              </a:solidFill>
            </a:endParaRPr>
          </a:p>
          <a:p>
            <a:pPr lvl="0"/>
            <a:r>
              <a:rPr lang="ru-RU" sz="2000" b="1" u="sng" dirty="0" smtClean="0">
                <a:solidFill>
                  <a:schemeClr val="bg1"/>
                </a:solidFill>
                <a:hlinkClick r:id="rId7"/>
              </a:rPr>
              <a:t>4. https</a:t>
            </a:r>
            <a:r>
              <a:rPr lang="ru-RU" sz="2000" b="1" u="sng" dirty="0">
                <a:solidFill>
                  <a:schemeClr val="bg1"/>
                </a:solidFill>
                <a:hlinkClick r:id="rId7"/>
              </a:rPr>
              <a:t>://www.nur.kz/family/school/1860470-lev-tolstoj-biografia-pisatela-zizn-tvorcestvo/</a:t>
            </a:r>
            <a:endParaRPr lang="ru-RU" sz="2000" dirty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8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21375337">
            <a:off x="32349" y="467408"/>
            <a:ext cx="466013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/>
              <a:t>	</a:t>
            </a:r>
            <a:r>
              <a:rPr lang="ru-RU" sz="2000" b="1" i="1" dirty="0" smtClean="0">
                <a:latin typeface="Arial Narrow" pitchFamily="34" charset="0"/>
              </a:rPr>
              <a:t>Лев </a:t>
            </a:r>
            <a:r>
              <a:rPr lang="ru-RU" sz="2000" b="1" i="1" dirty="0">
                <a:latin typeface="Arial Narrow" pitchFamily="34" charset="0"/>
              </a:rPr>
              <a:t>Толстой </a:t>
            </a:r>
            <a:r>
              <a:rPr lang="ru-RU" sz="2000" i="1" dirty="0">
                <a:latin typeface="Arial Narrow" pitchFamily="34" charset="0"/>
              </a:rPr>
              <a:t>— один из самых известных писателей и философов в мире. Его взгляды и убеждения легли в основу целого религиозно-философского течения, которое называют толстовством. </a:t>
            </a:r>
            <a:r>
              <a:rPr lang="ru-RU" sz="2000" i="1" dirty="0" smtClean="0">
                <a:latin typeface="Arial Narrow" pitchFamily="34" charset="0"/>
              </a:rPr>
              <a:t>	Литературное </a:t>
            </a:r>
            <a:r>
              <a:rPr lang="ru-RU" sz="2000" i="1" dirty="0">
                <a:latin typeface="Arial Narrow" pitchFamily="34" charset="0"/>
              </a:rPr>
              <a:t>наследие писателя составило 90 томов художественных и публицистических произведений, дневниковых заметок и писем, а самого его не раз номинировали на Нобелевскую премию по литературе и Нобелевскую премию мира</a:t>
            </a:r>
            <a:r>
              <a:rPr lang="ru-RU" sz="2000" i="1" dirty="0" smtClean="0">
                <a:latin typeface="Arial Narrow" pitchFamily="34" charset="0"/>
              </a:rPr>
              <a:t>.</a:t>
            </a:r>
          </a:p>
          <a:p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2"/>
          <a:stretch/>
        </p:blipFill>
        <p:spPr>
          <a:xfrm rot="421434" flipH="1">
            <a:off x="4651373" y="2308005"/>
            <a:ext cx="3085192" cy="435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3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273" y="634701"/>
            <a:ext cx="9144000" cy="57955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535328">
            <a:off x="4194491" y="1133149"/>
            <a:ext cx="481029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внимание!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676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59267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69248">
            <a:off x="3779372" y="444792"/>
            <a:ext cx="4096108" cy="536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75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latin typeface="Arial Narrow" pitchFamily="34" charset="0"/>
              </a:rPr>
              <a:t>Лев </a:t>
            </a:r>
            <a:r>
              <a:rPr lang="ru-RU" i="1" dirty="0">
                <a:latin typeface="Arial Narrow" pitchFamily="34" charset="0"/>
              </a:rPr>
              <a:t>Толстой родился 9 сентября 1828 года в </a:t>
            </a:r>
            <a:r>
              <a:rPr lang="ru-RU" i="1" dirty="0" smtClean="0">
                <a:latin typeface="Arial Narrow" pitchFamily="34" charset="0"/>
              </a:rPr>
              <a:t>усадьбе Ясная Поляна Тульской </a:t>
            </a:r>
            <a:r>
              <a:rPr lang="ru-RU" i="1" dirty="0">
                <a:latin typeface="Arial Narrow" pitchFamily="34" charset="0"/>
              </a:rPr>
              <a:t>губернии. Он был четвертым ребенком в большой дворянской семье. </a:t>
            </a:r>
            <a:endParaRPr lang="ru-RU" i="1" dirty="0" smtClean="0">
              <a:latin typeface="Arial Narrow" pitchFamily="34" charset="0"/>
            </a:endParaRPr>
          </a:p>
          <a:p>
            <a:pPr algn="just"/>
            <a:r>
              <a:rPr lang="ru-RU" i="1" dirty="0">
                <a:latin typeface="Arial Narrow" pitchFamily="34" charset="0"/>
              </a:rPr>
              <a:t>	</a:t>
            </a:r>
            <a:r>
              <a:rPr lang="ru-RU" i="1" dirty="0" smtClean="0">
                <a:latin typeface="Arial Narrow" pitchFamily="34" charset="0"/>
              </a:rPr>
              <a:t>Толстой </a:t>
            </a:r>
            <a:r>
              <a:rPr lang="ru-RU" i="1" dirty="0">
                <a:latin typeface="Arial Narrow" pitchFamily="34" charset="0"/>
              </a:rPr>
              <a:t>рано осиротел. Мать умерла, когда ему не исполнилось еще двух лет, а в девять лет он лишился и отца. </a:t>
            </a:r>
            <a:endParaRPr lang="ru-RU" i="1" dirty="0" smtClean="0">
              <a:latin typeface="Arial Narrow" pitchFamily="34" charset="0"/>
            </a:endParaRPr>
          </a:p>
          <a:p>
            <a:pPr algn="just"/>
            <a:r>
              <a:rPr lang="ru-RU" i="1" dirty="0">
                <a:latin typeface="Arial Narrow" pitchFamily="34" charset="0"/>
              </a:rPr>
              <a:t>	</a:t>
            </a:r>
            <a:r>
              <a:rPr lang="ru-RU" i="1" dirty="0" smtClean="0">
                <a:latin typeface="Arial Narrow" pitchFamily="34" charset="0"/>
              </a:rPr>
              <a:t>Опекуном </a:t>
            </a:r>
            <a:r>
              <a:rPr lang="ru-RU" i="1" dirty="0">
                <a:latin typeface="Arial Narrow" pitchFamily="34" charset="0"/>
              </a:rPr>
              <a:t>пятерых детей Толстых стала тетя — Александра </a:t>
            </a:r>
            <a:r>
              <a:rPr lang="ru-RU" i="1" dirty="0" smtClean="0">
                <a:latin typeface="Arial Narrow" pitchFamily="34" charset="0"/>
              </a:rPr>
              <a:t>Остен -</a:t>
            </a:r>
            <a:r>
              <a:rPr lang="ru-RU" i="1" dirty="0">
                <a:latin typeface="Arial Narrow" pitchFamily="34" charset="0"/>
              </a:rPr>
              <a:t> </a:t>
            </a:r>
            <a:r>
              <a:rPr lang="ru-RU" i="1" dirty="0" err="1" smtClean="0">
                <a:latin typeface="Arial Narrow" pitchFamily="34" charset="0"/>
              </a:rPr>
              <a:t>Сакен</a:t>
            </a:r>
            <a:r>
              <a:rPr lang="ru-RU" i="1" dirty="0">
                <a:latin typeface="Arial Narrow" pitchFamily="34" charset="0"/>
              </a:rPr>
              <a:t>. Два старших ребенка переехали к тете </a:t>
            </a:r>
            <a:r>
              <a:rPr lang="ru-RU" i="1" dirty="0" smtClean="0">
                <a:latin typeface="Arial Narrow" pitchFamily="34" charset="0"/>
              </a:rPr>
              <a:t>в Москву, </a:t>
            </a:r>
            <a:r>
              <a:rPr lang="ru-RU" i="1" dirty="0">
                <a:latin typeface="Arial Narrow" pitchFamily="34" charset="0"/>
              </a:rPr>
              <a:t>а младшие остались в Ясной Поляне. </a:t>
            </a:r>
            <a:endParaRPr lang="ru-RU" i="1" dirty="0" smtClean="0">
              <a:latin typeface="Arial Narrow" pitchFamily="34" charset="0"/>
            </a:endParaRPr>
          </a:p>
          <a:p>
            <a:pPr algn="just"/>
            <a:r>
              <a:rPr lang="ru-RU" i="1" dirty="0">
                <a:latin typeface="Arial Narrow" pitchFamily="34" charset="0"/>
              </a:rPr>
              <a:t>	</a:t>
            </a:r>
            <a:r>
              <a:rPr lang="ru-RU" i="1" dirty="0" smtClean="0">
                <a:latin typeface="Arial Narrow" pitchFamily="34" charset="0"/>
              </a:rPr>
              <a:t>Именно </a:t>
            </a:r>
            <a:r>
              <a:rPr lang="ru-RU" i="1" dirty="0">
                <a:latin typeface="Arial Narrow" pitchFamily="34" charset="0"/>
              </a:rPr>
              <a:t>с семейной усадьбой связаны самые важные и дорогие воспоминания раннего детства Льва Толстого.</a:t>
            </a:r>
          </a:p>
          <a:p>
            <a:pPr indent="449580" algn="just" fontAlgn="base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1" t="23506" r="24164" b="3647"/>
          <a:stretch/>
        </p:blipFill>
        <p:spPr>
          <a:xfrm flipH="1">
            <a:off x="548641" y="494847"/>
            <a:ext cx="3431689" cy="35715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379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59267"/>
            <a:ext cx="913587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430307"/>
            <a:ext cx="2969112" cy="39211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14743">
            <a:off x="3076688" y="203007"/>
            <a:ext cx="4803637" cy="635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75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Arial Narrow" pitchFamily="34" charset="0"/>
              </a:rPr>
              <a:t>	</a:t>
            </a:r>
            <a:r>
              <a:rPr lang="ru-RU" sz="1600" i="1" dirty="0" smtClean="0">
                <a:latin typeface="Arial Narrow" pitchFamily="34" charset="0"/>
              </a:rPr>
              <a:t>Программу </a:t>
            </a:r>
            <a:r>
              <a:rPr lang="ru-RU" sz="1600" i="1" dirty="0">
                <a:latin typeface="Arial Narrow" pitchFamily="34" charset="0"/>
              </a:rPr>
              <a:t>начальной школы Лев Толстой прошел дома. Его учили французские и немецкие преподаватели. </a:t>
            </a:r>
            <a:endParaRPr lang="ru-RU" sz="1600" i="1" dirty="0" smtClean="0">
              <a:latin typeface="Arial Narrow" pitchFamily="34" charset="0"/>
            </a:endParaRPr>
          </a:p>
          <a:p>
            <a:r>
              <a:rPr lang="ru-RU" sz="1600" i="1" dirty="0">
                <a:latin typeface="Arial Narrow" pitchFamily="34" charset="0"/>
              </a:rPr>
              <a:t>	</a:t>
            </a:r>
            <a:r>
              <a:rPr lang="ru-RU" sz="1600" i="1" dirty="0" smtClean="0">
                <a:latin typeface="Arial Narrow" pitchFamily="34" charset="0"/>
              </a:rPr>
              <a:t>В </a:t>
            </a:r>
            <a:r>
              <a:rPr lang="ru-RU" sz="1600" i="1" dirty="0">
                <a:latin typeface="Arial Narrow" pitchFamily="34" charset="0"/>
              </a:rPr>
              <a:t>1843-м Толстой стал студентом факультета восточных языков Казанского университета. Он не особо интересовался языками, поэтому успеваемость была очень низкой. Это послужило стимулом сменить факультет. Толстой отдал предпочтение юридическому. Однако и эта перемена не дала результата, спустя два года он вообще ушел из университета, так и оставшись без ученой степени.</a:t>
            </a:r>
          </a:p>
          <a:p>
            <a:r>
              <a:rPr lang="ru-RU" sz="1600" i="1" dirty="0" smtClean="0">
                <a:latin typeface="Arial Narrow" pitchFamily="34" charset="0"/>
              </a:rPr>
              <a:t>	В </a:t>
            </a:r>
            <a:r>
              <a:rPr lang="ru-RU" sz="1600" i="1" dirty="0">
                <a:latin typeface="Arial Narrow" pitchFamily="34" charset="0"/>
              </a:rPr>
              <a:t>апреле 1847 года студенческая жизнь Льва Толстого завершилась. Он унаследовал свою часть владений, включая любимую Ясную Поляну, и немедленно отправился домой, так и не получив высшего образования. В родовом имении Толстой попытался наладить быт и начать писать. Он составил свой план образования: изучать языки, историю, медицину, математику, географию, юриспруденцию, сельское хозяйство, естественные науки. Однако вскоре пришел к выводу, что легче строить планы, чем их осуществлять.</a:t>
            </a:r>
          </a:p>
          <a:p>
            <a:pPr indent="449580" algn="just" fontAlgn="base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79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01666" y="978967"/>
            <a:ext cx="422581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i="1" dirty="0" smtClean="0">
                <a:latin typeface="Arial Narrow" pitchFamily="34" charset="0"/>
              </a:rPr>
              <a:t>Принцип </a:t>
            </a:r>
            <a:r>
              <a:rPr lang="ru-RU" i="1" dirty="0">
                <a:latin typeface="Arial Narrow" pitchFamily="34" charset="0"/>
              </a:rPr>
              <a:t>ненасильственного образования</a:t>
            </a:r>
            <a:r>
              <a:rPr lang="ru-RU" i="1" dirty="0" smtClean="0">
                <a:latin typeface="Arial Narrow" pitchFamily="34" charset="0"/>
              </a:rPr>
              <a:t>: Одним </a:t>
            </a:r>
            <a:r>
              <a:rPr lang="ru-RU" i="1" dirty="0">
                <a:latin typeface="Arial Narrow" pitchFamily="34" charset="0"/>
              </a:rPr>
              <a:t>из основных принципов педагогики Толстого была идея ненасильственного образования. Он противостоял жесткой дисциплине и физическим наказаниям в школах, считая, что они приводят к угнетению и разрушению духовности учеников. Вместо этого, он призывал к уважению и пониманию индивидуальных потребностей и способностей каждого ребенка.</a:t>
            </a:r>
          </a:p>
          <a:p>
            <a:pPr algn="just"/>
            <a:r>
              <a:rPr lang="ru-RU" i="1" dirty="0" smtClean="0">
                <a:latin typeface="Arial Narrow" pitchFamily="34" charset="0"/>
              </a:rPr>
              <a:t>	Тонко </a:t>
            </a:r>
            <a:r>
              <a:rPr lang="ru-RU" i="1" dirty="0">
                <a:latin typeface="Arial Narrow" pitchFamily="34" charset="0"/>
              </a:rPr>
              <a:t>чувствующий детскую душу, писатель считал, что ребенок более совершенен и естествен, чем взрослый. Ребенок добр по своей натуре, в нем природой от рождения заложено влечение к познанию, к образованию, к творчеству. Но проявиться все эти качества в полной мере могут только в атмосфере свободы.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16538" y="433456"/>
            <a:ext cx="67109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Narrow" pitchFamily="34" charset="0"/>
              </a:rPr>
              <a:t>Основные вклады Толстого в педагогику</a:t>
            </a:r>
            <a:endParaRPr lang="ru-RU" sz="28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Narrow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" t="14335" r="3475" b="12771"/>
          <a:stretch/>
        </p:blipFill>
        <p:spPr>
          <a:xfrm rot="21388787">
            <a:off x="429657" y="914400"/>
            <a:ext cx="2985571" cy="351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5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40019" y="302359"/>
            <a:ext cx="489427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</a:t>
            </a:r>
            <a:r>
              <a:rPr lang="ru-RU" i="1" dirty="0" smtClean="0">
                <a:latin typeface="Arial Narrow" pitchFamily="34" charset="0"/>
              </a:rPr>
              <a:t>Принуждение</a:t>
            </a:r>
            <a:r>
              <a:rPr lang="ru-RU" i="1" dirty="0">
                <a:latin typeface="Arial Narrow" pitchFamily="34" charset="0"/>
              </a:rPr>
              <a:t>, угроза наказания или порицания закрепощают ребенка. Перечисляя «</a:t>
            </a:r>
            <a:r>
              <a:rPr lang="ru-RU" i="1" dirty="0" err="1">
                <a:latin typeface="Arial Narrow" pitchFamily="34" charset="0"/>
              </a:rPr>
              <a:t>наивыгоднейшие</a:t>
            </a:r>
            <a:r>
              <a:rPr lang="ru-RU" i="1" dirty="0">
                <a:latin typeface="Arial Narrow" pitchFamily="34" charset="0"/>
              </a:rPr>
              <a:t> условия» для душевных сил ученика, Толстой подчеркивает, что ум человека может действовать только тогда, когда он не подавляется внешними влияниями. Кому-то эта свобода может показаться чрезмерной. Как же управляться с детьми, которым все позволяется? Сомнения эти происходят от неверия в ребенка, от отношения к нему как к существу неумелому, незнающему, непонимающему. А Толстой в ребенка верил. В самом маленьком человеке присутствуют все качества и желания, необходимые для его развития. А впоследствии оказывалось, что при нормальном, ненасильственном развитии школы, чем более образовываются ученики, тем сильнее ими самими чувствуется потребность в порядке. Она органично уживается в ребенке вместе с потребностью к познанию. Среди педагогов до сего дня идут споры, как совместить обучение и воспитание. Толстой нашел гениально простое решение. Он соединил обучение и воспитание в едином целом – в предмете.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9" t="8088" r="5253"/>
          <a:stretch/>
        </p:blipFill>
        <p:spPr>
          <a:xfrm>
            <a:off x="215153" y="591671"/>
            <a:ext cx="2463502" cy="328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0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95062">
            <a:off x="677731" y="325017"/>
            <a:ext cx="3667907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i="1" dirty="0">
                <a:latin typeface="Arial Narrow" pitchFamily="34" charset="0"/>
              </a:rPr>
              <a:t>Готовя материал для своих «Азбук», Лев Николаевич собрал в этих учебниках множество притч, пословиц, поговорок, в которых в ненавязчивой и в то же время отчетливой образной форме говорили о положительных и отрицательных чертах людей, проявляющихся в их повседневных отношениях. Большинство рассказов «Азбуки» </a:t>
            </a:r>
            <a:r>
              <a:rPr lang="ru-RU" i="1" dirty="0" err="1">
                <a:latin typeface="Arial Narrow" pitchFamily="34" charset="0"/>
              </a:rPr>
              <a:t>моралистичны</a:t>
            </a:r>
            <a:r>
              <a:rPr lang="ru-RU" i="1" dirty="0">
                <a:latin typeface="Arial Narrow" pitchFamily="34" charset="0"/>
              </a:rPr>
              <a:t>, но это не нравоучения, а мораль, естественно вытекающая из содержания. Толстой очень много и кропотливо работал над тем, чтобы учебные тексты были близки ребенку, чтобы их содержание ученик легко мог соотнести с тем, что знал о жизни. Когда содержанием образования становится сама жизнь, форма существования человека начинает органично связываться с процессом обучения.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27">
            <a:off x="4571999" y="497539"/>
            <a:ext cx="3221504" cy="582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4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21368791">
            <a:off x="3969572" y="852859"/>
            <a:ext cx="393461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i="1" dirty="0" smtClean="0">
                <a:latin typeface="Arial Narrow" pitchFamily="34" charset="0"/>
              </a:rPr>
              <a:t>Толстой </a:t>
            </a:r>
            <a:r>
              <a:rPr lang="ru-RU" i="1" dirty="0">
                <a:latin typeface="Arial Narrow" pitchFamily="34" charset="0"/>
              </a:rPr>
              <a:t>основал школу в своей усадьбе Ясная Поляна, где он воплощал свои педагогические идеи на практике. В этой школе ученикам предоставлялась свобода выбора тем уроков, исследования своих интересов и саморазвития. «Школа Л. Н. Толстого» представляет собой педагогическую инновационную систему нового типа, главной задачей которой является полноценное гуманистическое образование детей, основанное на духовном и физическом развитии и самосовершенствовании ребенка. Базовая идея концепции: «создание школы, формирующей творческую созидательную личность в единстве развития нравственно-чувственного, разумно-познавательного и волевого начал человека».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endParaRPr lang="ru-RU" sz="2000" dirty="0">
              <a:latin typeface="FuturaDemiCTT" pitchFamily="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3" r="23412"/>
          <a:stretch/>
        </p:blipFill>
        <p:spPr>
          <a:xfrm rot="21318503">
            <a:off x="1135868" y="938087"/>
            <a:ext cx="2236042" cy="371172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09952" y="237025"/>
            <a:ext cx="45480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Narrow" pitchFamily="34" charset="0"/>
              </a:rPr>
              <a:t>Школа в Ясной Поляне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324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52914" y="852859"/>
            <a:ext cx="275127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dirty="0">
                <a:latin typeface="Arial Narrow" pitchFamily="34" charset="0"/>
              </a:rPr>
              <a:t>Толстой разработал методику «свободного образования», которая подразумевала, что ученики сами выбирают, что им изучать, и что обучение должно основываться на их интересах и самоопределении. Эта методика ставила акцент на развитие природного любопытства и интеллекта.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endParaRPr lang="ru-RU" sz="2000" dirty="0">
              <a:latin typeface="FuturaDemiCTT" pitchFamily="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 r="8235"/>
          <a:stretch/>
        </p:blipFill>
        <p:spPr>
          <a:xfrm flipH="1">
            <a:off x="460821" y="879186"/>
            <a:ext cx="4371117" cy="388243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32559" y="329639"/>
            <a:ext cx="59987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Narrow" pitchFamily="34" charset="0"/>
              </a:rPr>
              <a:t>Методика « Свободного образования»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450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972</TotalTime>
  <Words>383</Words>
  <Application>Microsoft Office PowerPoint</Application>
  <PresentationFormat>Экран (4:3)</PresentationFormat>
  <Paragraphs>135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95</cp:revision>
  <dcterms:created xsi:type="dcterms:W3CDTF">2013-11-19T05:52:05Z</dcterms:created>
  <dcterms:modified xsi:type="dcterms:W3CDTF">2023-11-10T07:50:23Z</dcterms:modified>
</cp:coreProperties>
</file>